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8"/>
  </p:notesMasterIdLst>
  <p:sldIdLst>
    <p:sldId id="289" r:id="rId2"/>
    <p:sldId id="257" r:id="rId3"/>
    <p:sldId id="258" r:id="rId4"/>
    <p:sldId id="259" r:id="rId5"/>
    <p:sldId id="293" r:id="rId6"/>
    <p:sldId id="260" r:id="rId7"/>
    <p:sldId id="261" r:id="rId8"/>
    <p:sldId id="290" r:id="rId9"/>
    <p:sldId id="262" r:id="rId10"/>
    <p:sldId id="263" r:id="rId11"/>
    <p:sldId id="291" r:id="rId12"/>
    <p:sldId id="294" r:id="rId13"/>
    <p:sldId id="264" r:id="rId14"/>
    <p:sldId id="292" r:id="rId15"/>
    <p:sldId id="265" r:id="rId16"/>
    <p:sldId id="274" r:id="rId17"/>
  </p:sldIdLst>
  <p:sldSz cx="9144000" cy="5143500" type="screen16x9"/>
  <p:notesSz cx="5143500" cy="9144000"/>
  <p:embeddedFontLst>
    <p:embeddedFont>
      <p:font typeface="Arial Black" panose="020B0A04020102020204" pitchFamily="34" charset="0"/>
      <p:bold r:id="rId19"/>
    </p:embeddedFont>
    <p:embeddedFont>
      <p:font typeface="Arial Narrow" panose="020B0606020202030204" pitchFamily="34" charset="0"/>
      <p:regular r:id="rId20"/>
      <p:bold r:id="rId21"/>
      <p:italic r:id="rId22"/>
      <p:boldItalic r:id="rId23"/>
    </p:embeddedFont>
    <p:embeddedFont>
      <p:font typeface="Barlow Bold" panose="020B0604020202020204" charset="0"/>
      <p:regular r:id="rId24"/>
    </p:embeddedFont>
    <p:embeddedFont>
      <p:font typeface="Montserrat" panose="00000500000000000000" pitchFamily="2" charset="0"/>
      <p:regular r:id="rId25"/>
      <p:bold r:id="rId26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1449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9D288E-36A3-36AB-770F-9FF92C1F06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9F131A-2E6E-4E3A-6532-0903311343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A20DD2-9B7C-E51F-2821-F118050383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D2BF09-F354-0723-E891-C8F8D51E3C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20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39110-C893-3FEB-89C8-C3CEBDED3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01849B-8B94-1AB1-43D4-31F16A52D7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2AF71D-519D-E5C2-D280-2A9714C920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ADF7B3-D6D1-E05B-9C85-70A986909E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16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A29FC-D235-BCAB-A413-F72195AB3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1AC59AA-935E-A104-5DF4-0AC7988BB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6C8FA7-8678-52C1-648A-4F77A85FEF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E0A6B5-6DEF-8594-7D41-2D8E5C2DBB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4150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4C73C-64F8-EB94-159E-421EBA709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FD0AB4-3EF1-EC96-6F48-D48EBCD1A4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5C8B70-E113-2FCD-C5F0-A9FCC9B443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482680-8E7C-3B4F-5698-47C9236D26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990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73B37-3874-D74E-8B87-B53549873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35F315-0C91-F799-5165-EBEE483D1E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150542-5266-309A-9B7E-44B71BC2FD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4FC50C-1648-88CE-B70C-924F082EDC4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2217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4022616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15.svg"/><Relationship Id="rId5" Type="http://schemas.openxmlformats.org/officeDocument/2006/relationships/image" Target="../media/image9.sv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2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6.png"/><Relationship Id="rId4" Type="http://schemas.openxmlformats.org/officeDocument/2006/relationships/image" Target="../media/image2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.jpeg"/><Relationship Id="rId5" Type="http://schemas.openxmlformats.org/officeDocument/2006/relationships/image" Target="../media/image6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.png"/><Relationship Id="rId4" Type="http://schemas.openxmlformats.org/officeDocument/2006/relationships/image" Target="../media/image4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Marcador de posición de 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7754" y="580969"/>
            <a:ext cx="3673586" cy="3929064"/>
          </a:xfrm>
          <a:custGeom>
            <a:avLst/>
            <a:gdLst>
              <a:gd name="connsiteX0" fmla="*/ 499904 w 1169987"/>
              <a:gd name="connsiteY0" fmla="*/ 876300 h 1250950"/>
              <a:gd name="connsiteX1" fmla="*/ 580787 w 1169987"/>
              <a:gd name="connsiteY1" fmla="*/ 923092 h 1250950"/>
              <a:gd name="connsiteX2" fmla="*/ 661987 w 1169987"/>
              <a:gd name="connsiteY2" fmla="*/ 969883 h 1250950"/>
              <a:gd name="connsiteX3" fmla="*/ 661987 w 1169987"/>
              <a:gd name="connsiteY3" fmla="*/ 1063784 h 1250950"/>
              <a:gd name="connsiteX4" fmla="*/ 661987 w 1169987"/>
              <a:gd name="connsiteY4" fmla="*/ 1157367 h 1250950"/>
              <a:gd name="connsiteX5" fmla="*/ 580787 w 1169987"/>
              <a:gd name="connsiteY5" fmla="*/ 1204159 h 1250950"/>
              <a:gd name="connsiteX6" fmla="*/ 499904 w 1169987"/>
              <a:gd name="connsiteY6" fmla="*/ 1250950 h 1250950"/>
              <a:gd name="connsiteX7" fmla="*/ 419020 w 1169987"/>
              <a:gd name="connsiteY7" fmla="*/ 1204159 h 1250950"/>
              <a:gd name="connsiteX8" fmla="*/ 338137 w 1169987"/>
              <a:gd name="connsiteY8" fmla="*/ 1157367 h 1250950"/>
              <a:gd name="connsiteX9" fmla="*/ 338137 w 1169987"/>
              <a:gd name="connsiteY9" fmla="*/ 1063784 h 1250950"/>
              <a:gd name="connsiteX10" fmla="*/ 338137 w 1169987"/>
              <a:gd name="connsiteY10" fmla="*/ 969883 h 1250950"/>
              <a:gd name="connsiteX11" fmla="*/ 419020 w 1169987"/>
              <a:gd name="connsiteY11" fmla="*/ 923092 h 1250950"/>
              <a:gd name="connsiteX12" fmla="*/ 161767 w 1169987"/>
              <a:gd name="connsiteY12" fmla="*/ 876300 h 1250950"/>
              <a:gd name="connsiteX13" fmla="*/ 242967 w 1169987"/>
              <a:gd name="connsiteY13" fmla="*/ 923092 h 1250950"/>
              <a:gd name="connsiteX14" fmla="*/ 323850 w 1169987"/>
              <a:gd name="connsiteY14" fmla="*/ 969883 h 1250950"/>
              <a:gd name="connsiteX15" fmla="*/ 323850 w 1169987"/>
              <a:gd name="connsiteY15" fmla="*/ 1063784 h 1250950"/>
              <a:gd name="connsiteX16" fmla="*/ 323850 w 1169987"/>
              <a:gd name="connsiteY16" fmla="*/ 1157367 h 1250950"/>
              <a:gd name="connsiteX17" fmla="*/ 242967 w 1169987"/>
              <a:gd name="connsiteY17" fmla="*/ 1204159 h 1250950"/>
              <a:gd name="connsiteX18" fmla="*/ 161767 w 1169987"/>
              <a:gd name="connsiteY18" fmla="*/ 1250950 h 1250950"/>
              <a:gd name="connsiteX19" fmla="*/ 80566 w 1169987"/>
              <a:gd name="connsiteY19" fmla="*/ 1204159 h 1250950"/>
              <a:gd name="connsiteX20" fmla="*/ 0 w 1169987"/>
              <a:gd name="connsiteY20" fmla="*/ 1157367 h 1250950"/>
              <a:gd name="connsiteX21" fmla="*/ 0 w 1169987"/>
              <a:gd name="connsiteY21" fmla="*/ 1063784 h 1250950"/>
              <a:gd name="connsiteX22" fmla="*/ 0 w 1169987"/>
              <a:gd name="connsiteY22" fmla="*/ 969883 h 1250950"/>
              <a:gd name="connsiteX23" fmla="*/ 80566 w 1169987"/>
              <a:gd name="connsiteY23" fmla="*/ 923092 h 1250950"/>
              <a:gd name="connsiteX24" fmla="*/ 1008062 w 1169987"/>
              <a:gd name="connsiteY24" fmla="*/ 584200 h 1250950"/>
              <a:gd name="connsiteX25" fmla="*/ 1088866 w 1169987"/>
              <a:gd name="connsiteY25" fmla="*/ 630991 h 1250950"/>
              <a:gd name="connsiteX26" fmla="*/ 1169987 w 1169987"/>
              <a:gd name="connsiteY26" fmla="*/ 677783 h 1250950"/>
              <a:gd name="connsiteX27" fmla="*/ 1169987 w 1169987"/>
              <a:gd name="connsiteY27" fmla="*/ 771684 h 1250950"/>
              <a:gd name="connsiteX28" fmla="*/ 1169987 w 1169987"/>
              <a:gd name="connsiteY28" fmla="*/ 865267 h 1250950"/>
              <a:gd name="connsiteX29" fmla="*/ 1088866 w 1169987"/>
              <a:gd name="connsiteY29" fmla="*/ 912059 h 1250950"/>
              <a:gd name="connsiteX30" fmla="*/ 1008062 w 1169987"/>
              <a:gd name="connsiteY30" fmla="*/ 958850 h 1250950"/>
              <a:gd name="connsiteX31" fmla="*/ 927258 w 1169987"/>
              <a:gd name="connsiteY31" fmla="*/ 912059 h 1250950"/>
              <a:gd name="connsiteX32" fmla="*/ 846137 w 1169987"/>
              <a:gd name="connsiteY32" fmla="*/ 865267 h 1250950"/>
              <a:gd name="connsiteX33" fmla="*/ 846137 w 1169987"/>
              <a:gd name="connsiteY33" fmla="*/ 771684 h 1250950"/>
              <a:gd name="connsiteX34" fmla="*/ 846137 w 1169987"/>
              <a:gd name="connsiteY34" fmla="*/ 677783 h 1250950"/>
              <a:gd name="connsiteX35" fmla="*/ 927258 w 1169987"/>
              <a:gd name="connsiteY35" fmla="*/ 630991 h 1250950"/>
              <a:gd name="connsiteX36" fmla="*/ 669767 w 1169987"/>
              <a:gd name="connsiteY36" fmla="*/ 584200 h 1250950"/>
              <a:gd name="connsiteX37" fmla="*/ 750650 w 1169987"/>
              <a:gd name="connsiteY37" fmla="*/ 630991 h 1250950"/>
              <a:gd name="connsiteX38" fmla="*/ 831850 w 1169987"/>
              <a:gd name="connsiteY38" fmla="*/ 677783 h 1250950"/>
              <a:gd name="connsiteX39" fmla="*/ 831850 w 1169987"/>
              <a:gd name="connsiteY39" fmla="*/ 771684 h 1250950"/>
              <a:gd name="connsiteX40" fmla="*/ 831850 w 1169987"/>
              <a:gd name="connsiteY40" fmla="*/ 865267 h 1250950"/>
              <a:gd name="connsiteX41" fmla="*/ 750650 w 1169987"/>
              <a:gd name="connsiteY41" fmla="*/ 912059 h 1250950"/>
              <a:gd name="connsiteX42" fmla="*/ 669767 w 1169987"/>
              <a:gd name="connsiteY42" fmla="*/ 958850 h 1250950"/>
              <a:gd name="connsiteX43" fmla="*/ 588566 w 1169987"/>
              <a:gd name="connsiteY43" fmla="*/ 912059 h 1250950"/>
              <a:gd name="connsiteX44" fmla="*/ 508000 w 1169987"/>
              <a:gd name="connsiteY44" fmla="*/ 865267 h 1250950"/>
              <a:gd name="connsiteX45" fmla="*/ 508000 w 1169987"/>
              <a:gd name="connsiteY45" fmla="*/ 771684 h 1250950"/>
              <a:gd name="connsiteX46" fmla="*/ 508000 w 1169987"/>
              <a:gd name="connsiteY46" fmla="*/ 677783 h 1250950"/>
              <a:gd name="connsiteX47" fmla="*/ 588566 w 1169987"/>
              <a:gd name="connsiteY47" fmla="*/ 630991 h 1250950"/>
              <a:gd name="connsiteX48" fmla="*/ 331946 w 1169987"/>
              <a:gd name="connsiteY48" fmla="*/ 584200 h 1250950"/>
              <a:gd name="connsiteX49" fmla="*/ 412829 w 1169987"/>
              <a:gd name="connsiteY49" fmla="*/ 630991 h 1250950"/>
              <a:gd name="connsiteX50" fmla="*/ 493712 w 1169987"/>
              <a:gd name="connsiteY50" fmla="*/ 677783 h 1250950"/>
              <a:gd name="connsiteX51" fmla="*/ 493712 w 1169987"/>
              <a:gd name="connsiteY51" fmla="*/ 771684 h 1250950"/>
              <a:gd name="connsiteX52" fmla="*/ 493712 w 1169987"/>
              <a:gd name="connsiteY52" fmla="*/ 865267 h 1250950"/>
              <a:gd name="connsiteX53" fmla="*/ 412829 w 1169987"/>
              <a:gd name="connsiteY53" fmla="*/ 912059 h 1250950"/>
              <a:gd name="connsiteX54" fmla="*/ 331946 w 1169987"/>
              <a:gd name="connsiteY54" fmla="*/ 958850 h 1250950"/>
              <a:gd name="connsiteX55" fmla="*/ 250745 w 1169987"/>
              <a:gd name="connsiteY55" fmla="*/ 912059 h 1250950"/>
              <a:gd name="connsiteX56" fmla="*/ 169862 w 1169987"/>
              <a:gd name="connsiteY56" fmla="*/ 865267 h 1250950"/>
              <a:gd name="connsiteX57" fmla="*/ 169862 w 1169987"/>
              <a:gd name="connsiteY57" fmla="*/ 771684 h 1250950"/>
              <a:gd name="connsiteX58" fmla="*/ 169862 w 1169987"/>
              <a:gd name="connsiteY58" fmla="*/ 677783 h 1250950"/>
              <a:gd name="connsiteX59" fmla="*/ 250745 w 1169987"/>
              <a:gd name="connsiteY59" fmla="*/ 630991 h 1250950"/>
              <a:gd name="connsiteX60" fmla="*/ 838517 w 1169987"/>
              <a:gd name="connsiteY60" fmla="*/ 292100 h 1250950"/>
              <a:gd name="connsiteX61" fmla="*/ 919004 w 1169987"/>
              <a:gd name="connsiteY61" fmla="*/ 338376 h 1250950"/>
              <a:gd name="connsiteX62" fmla="*/ 1000125 w 1169987"/>
              <a:gd name="connsiteY62" fmla="*/ 385286 h 1250950"/>
              <a:gd name="connsiteX63" fmla="*/ 1000125 w 1169987"/>
              <a:gd name="connsiteY63" fmla="*/ 478790 h 1250950"/>
              <a:gd name="connsiteX64" fmla="*/ 1000125 w 1169987"/>
              <a:gd name="connsiteY64" fmla="*/ 571976 h 1250950"/>
              <a:gd name="connsiteX65" fmla="*/ 919004 w 1169987"/>
              <a:gd name="connsiteY65" fmla="*/ 618570 h 1250950"/>
              <a:gd name="connsiteX66" fmla="*/ 838517 w 1169987"/>
              <a:gd name="connsiteY66" fmla="*/ 665163 h 1250950"/>
              <a:gd name="connsiteX67" fmla="*/ 757396 w 1169987"/>
              <a:gd name="connsiteY67" fmla="*/ 618570 h 1250950"/>
              <a:gd name="connsiteX68" fmla="*/ 676275 w 1169987"/>
              <a:gd name="connsiteY68" fmla="*/ 571976 h 1250950"/>
              <a:gd name="connsiteX69" fmla="*/ 676275 w 1169987"/>
              <a:gd name="connsiteY69" fmla="*/ 478790 h 1250950"/>
              <a:gd name="connsiteX70" fmla="*/ 676275 w 1169987"/>
              <a:gd name="connsiteY70" fmla="*/ 385286 h 1250950"/>
              <a:gd name="connsiteX71" fmla="*/ 757396 w 1169987"/>
              <a:gd name="connsiteY71" fmla="*/ 338376 h 1250950"/>
              <a:gd name="connsiteX72" fmla="*/ 499904 w 1169987"/>
              <a:gd name="connsiteY72" fmla="*/ 292100 h 1250950"/>
              <a:gd name="connsiteX73" fmla="*/ 580787 w 1169987"/>
              <a:gd name="connsiteY73" fmla="*/ 338376 h 1250950"/>
              <a:gd name="connsiteX74" fmla="*/ 661987 w 1169987"/>
              <a:gd name="connsiteY74" fmla="*/ 385286 h 1250950"/>
              <a:gd name="connsiteX75" fmla="*/ 661987 w 1169987"/>
              <a:gd name="connsiteY75" fmla="*/ 478790 h 1250950"/>
              <a:gd name="connsiteX76" fmla="*/ 661987 w 1169987"/>
              <a:gd name="connsiteY76" fmla="*/ 571976 h 1250950"/>
              <a:gd name="connsiteX77" fmla="*/ 580787 w 1169987"/>
              <a:gd name="connsiteY77" fmla="*/ 618570 h 1250950"/>
              <a:gd name="connsiteX78" fmla="*/ 499904 w 1169987"/>
              <a:gd name="connsiteY78" fmla="*/ 665163 h 1250950"/>
              <a:gd name="connsiteX79" fmla="*/ 419020 w 1169987"/>
              <a:gd name="connsiteY79" fmla="*/ 618570 h 1250950"/>
              <a:gd name="connsiteX80" fmla="*/ 338137 w 1169987"/>
              <a:gd name="connsiteY80" fmla="*/ 571976 h 1250950"/>
              <a:gd name="connsiteX81" fmla="*/ 338137 w 1169987"/>
              <a:gd name="connsiteY81" fmla="*/ 478790 h 1250950"/>
              <a:gd name="connsiteX82" fmla="*/ 338137 w 1169987"/>
              <a:gd name="connsiteY82" fmla="*/ 385286 h 1250950"/>
              <a:gd name="connsiteX83" fmla="*/ 419020 w 1169987"/>
              <a:gd name="connsiteY83" fmla="*/ 338376 h 1250950"/>
              <a:gd name="connsiteX84" fmla="*/ 161767 w 1169987"/>
              <a:gd name="connsiteY84" fmla="*/ 292100 h 1250950"/>
              <a:gd name="connsiteX85" fmla="*/ 242967 w 1169987"/>
              <a:gd name="connsiteY85" fmla="*/ 338376 h 1250950"/>
              <a:gd name="connsiteX86" fmla="*/ 323850 w 1169987"/>
              <a:gd name="connsiteY86" fmla="*/ 385286 h 1250950"/>
              <a:gd name="connsiteX87" fmla="*/ 323850 w 1169987"/>
              <a:gd name="connsiteY87" fmla="*/ 478790 h 1250950"/>
              <a:gd name="connsiteX88" fmla="*/ 323850 w 1169987"/>
              <a:gd name="connsiteY88" fmla="*/ 571976 h 1250950"/>
              <a:gd name="connsiteX89" fmla="*/ 242967 w 1169987"/>
              <a:gd name="connsiteY89" fmla="*/ 618570 h 1250950"/>
              <a:gd name="connsiteX90" fmla="*/ 161767 w 1169987"/>
              <a:gd name="connsiteY90" fmla="*/ 665163 h 1250950"/>
              <a:gd name="connsiteX91" fmla="*/ 80566 w 1169987"/>
              <a:gd name="connsiteY91" fmla="*/ 618570 h 1250950"/>
              <a:gd name="connsiteX92" fmla="*/ 0 w 1169987"/>
              <a:gd name="connsiteY92" fmla="*/ 571976 h 1250950"/>
              <a:gd name="connsiteX93" fmla="*/ 0 w 1169987"/>
              <a:gd name="connsiteY93" fmla="*/ 478790 h 1250950"/>
              <a:gd name="connsiteX94" fmla="*/ 0 w 1169987"/>
              <a:gd name="connsiteY94" fmla="*/ 385286 h 1250950"/>
              <a:gd name="connsiteX95" fmla="*/ 80566 w 1169987"/>
              <a:gd name="connsiteY95" fmla="*/ 338376 h 1250950"/>
              <a:gd name="connsiteX96" fmla="*/ 669767 w 1169987"/>
              <a:gd name="connsiteY96" fmla="*/ 0 h 1250950"/>
              <a:gd name="connsiteX97" fmla="*/ 750650 w 1169987"/>
              <a:gd name="connsiteY97" fmla="*/ 46276 h 1250950"/>
              <a:gd name="connsiteX98" fmla="*/ 831850 w 1169987"/>
              <a:gd name="connsiteY98" fmla="*/ 93186 h 1250950"/>
              <a:gd name="connsiteX99" fmla="*/ 831850 w 1169987"/>
              <a:gd name="connsiteY99" fmla="*/ 186690 h 1250950"/>
              <a:gd name="connsiteX100" fmla="*/ 831850 w 1169987"/>
              <a:gd name="connsiteY100" fmla="*/ 279559 h 1250950"/>
              <a:gd name="connsiteX101" fmla="*/ 750650 w 1169987"/>
              <a:gd name="connsiteY101" fmla="*/ 326470 h 1250950"/>
              <a:gd name="connsiteX102" fmla="*/ 669767 w 1169987"/>
              <a:gd name="connsiteY102" fmla="*/ 373063 h 1250950"/>
              <a:gd name="connsiteX103" fmla="*/ 588566 w 1169987"/>
              <a:gd name="connsiteY103" fmla="*/ 326470 h 1250950"/>
              <a:gd name="connsiteX104" fmla="*/ 508000 w 1169987"/>
              <a:gd name="connsiteY104" fmla="*/ 279559 h 1250950"/>
              <a:gd name="connsiteX105" fmla="*/ 508000 w 1169987"/>
              <a:gd name="connsiteY105" fmla="*/ 186690 h 1250950"/>
              <a:gd name="connsiteX106" fmla="*/ 508000 w 1169987"/>
              <a:gd name="connsiteY106" fmla="*/ 93186 h 1250950"/>
              <a:gd name="connsiteX107" fmla="*/ 588566 w 1169987"/>
              <a:gd name="connsiteY107" fmla="*/ 46276 h 1250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</a:cxnLst>
            <a:rect l="l" t="t" r="r" b="b"/>
            <a:pathLst>
              <a:path w="1169987" h="1250950">
                <a:moveTo>
                  <a:pt x="499904" y="876300"/>
                </a:moveTo>
                <a:lnTo>
                  <a:pt x="580787" y="923092"/>
                </a:lnTo>
                <a:lnTo>
                  <a:pt x="661987" y="969883"/>
                </a:lnTo>
                <a:lnTo>
                  <a:pt x="661987" y="1063784"/>
                </a:lnTo>
                <a:lnTo>
                  <a:pt x="661987" y="1157367"/>
                </a:lnTo>
                <a:lnTo>
                  <a:pt x="580787" y="1204159"/>
                </a:lnTo>
                <a:lnTo>
                  <a:pt x="499904" y="1250950"/>
                </a:lnTo>
                <a:lnTo>
                  <a:pt x="419020" y="1204159"/>
                </a:lnTo>
                <a:lnTo>
                  <a:pt x="338137" y="1157367"/>
                </a:lnTo>
                <a:lnTo>
                  <a:pt x="338137" y="1063784"/>
                </a:lnTo>
                <a:lnTo>
                  <a:pt x="338137" y="969883"/>
                </a:lnTo>
                <a:lnTo>
                  <a:pt x="419020" y="923092"/>
                </a:lnTo>
                <a:close/>
                <a:moveTo>
                  <a:pt x="161767" y="876300"/>
                </a:moveTo>
                <a:lnTo>
                  <a:pt x="242967" y="923092"/>
                </a:lnTo>
                <a:lnTo>
                  <a:pt x="323850" y="969883"/>
                </a:lnTo>
                <a:lnTo>
                  <a:pt x="323850" y="1063784"/>
                </a:lnTo>
                <a:lnTo>
                  <a:pt x="323850" y="1157367"/>
                </a:lnTo>
                <a:lnTo>
                  <a:pt x="242967" y="1204159"/>
                </a:lnTo>
                <a:lnTo>
                  <a:pt x="161767" y="1250950"/>
                </a:lnTo>
                <a:lnTo>
                  <a:pt x="80566" y="1204159"/>
                </a:lnTo>
                <a:lnTo>
                  <a:pt x="0" y="1157367"/>
                </a:lnTo>
                <a:lnTo>
                  <a:pt x="0" y="1063784"/>
                </a:lnTo>
                <a:lnTo>
                  <a:pt x="0" y="969883"/>
                </a:lnTo>
                <a:lnTo>
                  <a:pt x="80566" y="923092"/>
                </a:lnTo>
                <a:close/>
                <a:moveTo>
                  <a:pt x="1008062" y="584200"/>
                </a:moveTo>
                <a:lnTo>
                  <a:pt x="1088866" y="630991"/>
                </a:lnTo>
                <a:lnTo>
                  <a:pt x="1169987" y="677783"/>
                </a:lnTo>
                <a:lnTo>
                  <a:pt x="1169987" y="771684"/>
                </a:lnTo>
                <a:lnTo>
                  <a:pt x="1169987" y="865267"/>
                </a:lnTo>
                <a:lnTo>
                  <a:pt x="1088866" y="912059"/>
                </a:lnTo>
                <a:lnTo>
                  <a:pt x="1008062" y="958850"/>
                </a:lnTo>
                <a:lnTo>
                  <a:pt x="927258" y="912059"/>
                </a:lnTo>
                <a:lnTo>
                  <a:pt x="846137" y="865267"/>
                </a:lnTo>
                <a:lnTo>
                  <a:pt x="846137" y="771684"/>
                </a:lnTo>
                <a:lnTo>
                  <a:pt x="846137" y="677783"/>
                </a:lnTo>
                <a:lnTo>
                  <a:pt x="927258" y="630991"/>
                </a:lnTo>
                <a:close/>
                <a:moveTo>
                  <a:pt x="669767" y="584200"/>
                </a:moveTo>
                <a:lnTo>
                  <a:pt x="750650" y="630991"/>
                </a:lnTo>
                <a:lnTo>
                  <a:pt x="831850" y="677783"/>
                </a:lnTo>
                <a:lnTo>
                  <a:pt x="831850" y="771684"/>
                </a:lnTo>
                <a:lnTo>
                  <a:pt x="831850" y="865267"/>
                </a:lnTo>
                <a:lnTo>
                  <a:pt x="750650" y="912059"/>
                </a:lnTo>
                <a:lnTo>
                  <a:pt x="669767" y="958850"/>
                </a:lnTo>
                <a:lnTo>
                  <a:pt x="588566" y="912059"/>
                </a:lnTo>
                <a:lnTo>
                  <a:pt x="508000" y="865267"/>
                </a:lnTo>
                <a:lnTo>
                  <a:pt x="508000" y="771684"/>
                </a:lnTo>
                <a:lnTo>
                  <a:pt x="508000" y="677783"/>
                </a:lnTo>
                <a:lnTo>
                  <a:pt x="588566" y="630991"/>
                </a:lnTo>
                <a:close/>
                <a:moveTo>
                  <a:pt x="331946" y="584200"/>
                </a:moveTo>
                <a:lnTo>
                  <a:pt x="412829" y="630991"/>
                </a:lnTo>
                <a:lnTo>
                  <a:pt x="493712" y="677783"/>
                </a:lnTo>
                <a:lnTo>
                  <a:pt x="493712" y="771684"/>
                </a:lnTo>
                <a:lnTo>
                  <a:pt x="493712" y="865267"/>
                </a:lnTo>
                <a:lnTo>
                  <a:pt x="412829" y="912059"/>
                </a:lnTo>
                <a:lnTo>
                  <a:pt x="331946" y="958850"/>
                </a:lnTo>
                <a:lnTo>
                  <a:pt x="250745" y="912059"/>
                </a:lnTo>
                <a:lnTo>
                  <a:pt x="169862" y="865267"/>
                </a:lnTo>
                <a:lnTo>
                  <a:pt x="169862" y="771684"/>
                </a:lnTo>
                <a:lnTo>
                  <a:pt x="169862" y="677783"/>
                </a:lnTo>
                <a:lnTo>
                  <a:pt x="250745" y="630991"/>
                </a:lnTo>
                <a:close/>
                <a:moveTo>
                  <a:pt x="838517" y="292100"/>
                </a:moveTo>
                <a:lnTo>
                  <a:pt x="919004" y="338376"/>
                </a:lnTo>
                <a:lnTo>
                  <a:pt x="1000125" y="385286"/>
                </a:lnTo>
                <a:lnTo>
                  <a:pt x="1000125" y="478790"/>
                </a:lnTo>
                <a:lnTo>
                  <a:pt x="1000125" y="571976"/>
                </a:lnTo>
                <a:lnTo>
                  <a:pt x="919004" y="618570"/>
                </a:lnTo>
                <a:lnTo>
                  <a:pt x="838517" y="665163"/>
                </a:lnTo>
                <a:lnTo>
                  <a:pt x="757396" y="618570"/>
                </a:lnTo>
                <a:lnTo>
                  <a:pt x="676275" y="571976"/>
                </a:lnTo>
                <a:lnTo>
                  <a:pt x="676275" y="478790"/>
                </a:lnTo>
                <a:lnTo>
                  <a:pt x="676275" y="385286"/>
                </a:lnTo>
                <a:lnTo>
                  <a:pt x="757396" y="338376"/>
                </a:lnTo>
                <a:close/>
                <a:moveTo>
                  <a:pt x="499904" y="292100"/>
                </a:moveTo>
                <a:lnTo>
                  <a:pt x="580787" y="338376"/>
                </a:lnTo>
                <a:lnTo>
                  <a:pt x="661987" y="385286"/>
                </a:lnTo>
                <a:lnTo>
                  <a:pt x="661987" y="478790"/>
                </a:lnTo>
                <a:lnTo>
                  <a:pt x="661987" y="571976"/>
                </a:lnTo>
                <a:lnTo>
                  <a:pt x="580787" y="618570"/>
                </a:lnTo>
                <a:lnTo>
                  <a:pt x="499904" y="665163"/>
                </a:lnTo>
                <a:lnTo>
                  <a:pt x="419020" y="618570"/>
                </a:lnTo>
                <a:lnTo>
                  <a:pt x="338137" y="571976"/>
                </a:lnTo>
                <a:lnTo>
                  <a:pt x="338137" y="478790"/>
                </a:lnTo>
                <a:lnTo>
                  <a:pt x="338137" y="385286"/>
                </a:lnTo>
                <a:lnTo>
                  <a:pt x="419020" y="338376"/>
                </a:lnTo>
                <a:close/>
                <a:moveTo>
                  <a:pt x="161767" y="292100"/>
                </a:moveTo>
                <a:lnTo>
                  <a:pt x="242967" y="338376"/>
                </a:lnTo>
                <a:lnTo>
                  <a:pt x="323850" y="385286"/>
                </a:lnTo>
                <a:lnTo>
                  <a:pt x="323850" y="478790"/>
                </a:lnTo>
                <a:lnTo>
                  <a:pt x="323850" y="571976"/>
                </a:lnTo>
                <a:lnTo>
                  <a:pt x="242967" y="618570"/>
                </a:lnTo>
                <a:lnTo>
                  <a:pt x="161767" y="665163"/>
                </a:lnTo>
                <a:lnTo>
                  <a:pt x="80566" y="618570"/>
                </a:lnTo>
                <a:lnTo>
                  <a:pt x="0" y="571976"/>
                </a:lnTo>
                <a:lnTo>
                  <a:pt x="0" y="478790"/>
                </a:lnTo>
                <a:lnTo>
                  <a:pt x="0" y="385286"/>
                </a:lnTo>
                <a:lnTo>
                  <a:pt x="80566" y="338376"/>
                </a:lnTo>
                <a:close/>
                <a:moveTo>
                  <a:pt x="669767" y="0"/>
                </a:moveTo>
                <a:lnTo>
                  <a:pt x="750650" y="46276"/>
                </a:lnTo>
                <a:lnTo>
                  <a:pt x="831850" y="93186"/>
                </a:lnTo>
                <a:lnTo>
                  <a:pt x="831850" y="186690"/>
                </a:lnTo>
                <a:lnTo>
                  <a:pt x="831850" y="279559"/>
                </a:lnTo>
                <a:lnTo>
                  <a:pt x="750650" y="326470"/>
                </a:lnTo>
                <a:lnTo>
                  <a:pt x="669767" y="373063"/>
                </a:lnTo>
                <a:lnTo>
                  <a:pt x="588566" y="326470"/>
                </a:lnTo>
                <a:lnTo>
                  <a:pt x="508000" y="279559"/>
                </a:lnTo>
                <a:lnTo>
                  <a:pt x="508000" y="186690"/>
                </a:lnTo>
                <a:lnTo>
                  <a:pt x="508000" y="93186"/>
                </a:lnTo>
                <a:lnTo>
                  <a:pt x="588566" y="46276"/>
                </a:lnTo>
                <a:close/>
              </a:path>
            </a:pathLst>
          </a:custGeom>
          <a:solidFill>
            <a:srgbClr val="5982DB">
              <a:alpha val="70000"/>
            </a:srgbClr>
          </a:solidFill>
          <a:ln>
            <a:noFill/>
          </a:ln>
          <a:effectLst/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5642" y="132354"/>
            <a:ext cx="3674056" cy="1524995"/>
          </a:xfrm>
          <a:prstGeom prst="rect">
            <a:avLst/>
          </a:prstGeom>
        </p:spPr>
      </p:pic>
      <p:sp>
        <p:nvSpPr>
          <p:cNvPr id="12" name="TextBox 4"/>
          <p:cNvSpPr txBox="1"/>
          <p:nvPr/>
        </p:nvSpPr>
        <p:spPr>
          <a:xfrm flipH="1">
            <a:off x="3830470" y="1847547"/>
            <a:ext cx="512689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spc="225" dirty="0">
                <a:solidFill>
                  <a:srgbClr val="21B4D1"/>
                </a:solidFill>
                <a:latin typeface="Arial Black" panose="020B0A04020102020204" pitchFamily="34" charset="0"/>
              </a:rPr>
              <a:t>Políticas de </a:t>
            </a:r>
            <a:r>
              <a:rPr lang="en-US" sz="2800" b="1" spc="225" dirty="0" err="1">
                <a:solidFill>
                  <a:srgbClr val="21B4D1"/>
                </a:solidFill>
                <a:latin typeface="Arial Black" panose="020B0A04020102020204" pitchFamily="34" charset="0"/>
              </a:rPr>
              <a:t>prevención</a:t>
            </a:r>
            <a:r>
              <a:rPr lang="en-US" sz="2800" b="1" spc="225" dirty="0">
                <a:solidFill>
                  <a:srgbClr val="21B4D1"/>
                </a:solidFill>
                <a:latin typeface="Arial Black" panose="020B0A04020102020204" pitchFamily="34" charset="0"/>
              </a:rPr>
              <a:t> </a:t>
            </a:r>
            <a:r>
              <a:rPr lang="en-US" sz="2800" b="1" spc="225" dirty="0" err="1">
                <a:solidFill>
                  <a:srgbClr val="21B4D1"/>
                </a:solidFill>
                <a:latin typeface="Arial Black" panose="020B0A04020102020204" pitchFamily="34" charset="0"/>
              </a:rPr>
              <a:t>frente</a:t>
            </a:r>
            <a:r>
              <a:rPr lang="en-US" sz="2800" b="1" spc="225" dirty="0">
                <a:solidFill>
                  <a:srgbClr val="21B4D1"/>
                </a:solidFill>
                <a:latin typeface="Arial Black" panose="020B0A04020102020204" pitchFamily="34" charset="0"/>
              </a:rPr>
              <a:t> a </a:t>
            </a:r>
            <a:r>
              <a:rPr lang="en-US" sz="2800" b="1" spc="225" dirty="0" err="1">
                <a:solidFill>
                  <a:srgbClr val="21B4D1"/>
                </a:solidFill>
                <a:latin typeface="Arial Black" panose="020B0A04020102020204" pitchFamily="34" charset="0"/>
              </a:rPr>
              <a:t>los</a:t>
            </a:r>
            <a:r>
              <a:rPr lang="en-US" sz="2800" b="1" spc="225" dirty="0">
                <a:solidFill>
                  <a:srgbClr val="21B4D1"/>
                </a:solidFill>
                <a:latin typeface="Arial Black" panose="020B0A04020102020204" pitchFamily="34" charset="0"/>
              </a:rPr>
              <a:t> </a:t>
            </a:r>
            <a:r>
              <a:rPr lang="en-US" sz="2800" b="1" spc="225" dirty="0" err="1">
                <a:solidFill>
                  <a:srgbClr val="21B4D1"/>
                </a:solidFill>
                <a:latin typeface="Arial Black" panose="020B0A04020102020204" pitchFamily="34" charset="0"/>
              </a:rPr>
              <a:t>efectos</a:t>
            </a:r>
            <a:r>
              <a:rPr lang="en-US" sz="2800" b="1" spc="225" dirty="0">
                <a:solidFill>
                  <a:srgbClr val="21B4D1"/>
                </a:solidFill>
                <a:latin typeface="Arial Black" panose="020B0A04020102020204" pitchFamily="34" charset="0"/>
              </a:rPr>
              <a:t> del </a:t>
            </a:r>
            <a:r>
              <a:rPr lang="en-US" sz="2800" b="1" spc="225" dirty="0" err="1">
                <a:solidFill>
                  <a:srgbClr val="21B4D1"/>
                </a:solidFill>
                <a:latin typeface="Arial Black" panose="020B0A04020102020204" pitchFamily="34" charset="0"/>
              </a:rPr>
              <a:t>cambio</a:t>
            </a:r>
            <a:r>
              <a:rPr lang="en-US" sz="2800" b="1" spc="225" dirty="0">
                <a:solidFill>
                  <a:srgbClr val="21B4D1"/>
                </a:solidFill>
                <a:latin typeface="Arial Black" panose="020B0A04020102020204" pitchFamily="34" charset="0"/>
              </a:rPr>
              <a:t> </a:t>
            </a:r>
            <a:r>
              <a:rPr lang="en-US" sz="2800" b="1" spc="225" dirty="0" err="1">
                <a:solidFill>
                  <a:srgbClr val="21B4D1"/>
                </a:solidFill>
                <a:latin typeface="Arial Black" panose="020B0A04020102020204" pitchFamily="34" charset="0"/>
              </a:rPr>
              <a:t>climático</a:t>
            </a:r>
            <a:endParaRPr lang="en-US" sz="2800" b="1" spc="225" dirty="0">
              <a:solidFill>
                <a:srgbClr val="21B4D1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6 Rectángulo"/>
          <p:cNvSpPr/>
          <p:nvPr/>
        </p:nvSpPr>
        <p:spPr>
          <a:xfrm>
            <a:off x="5934208" y="3953175"/>
            <a:ext cx="3023153" cy="6560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" sz="1013" i="1" dirty="0">
                <a:solidFill>
                  <a:srgbClr val="3CC5E0"/>
                </a:solidFill>
                <a:latin typeface="Arial Narrow" panose="020B0606020202030204" pitchFamily="34" charset="0"/>
              </a:rPr>
              <a:t>María Nieves González García</a:t>
            </a:r>
            <a:endParaRPr lang="es-ES" sz="1013" i="1" dirty="0">
              <a:solidFill>
                <a:srgbClr val="0769B1"/>
              </a:solidFill>
              <a:latin typeface="Arial Narrow" panose="020B0606020202030204" pitchFamily="34" charset="0"/>
            </a:endParaRPr>
          </a:p>
          <a:p>
            <a:pPr algn="r"/>
            <a:r>
              <a:rPr lang="es-ES" sz="105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Directora General de Trabajo</a:t>
            </a:r>
          </a:p>
          <a:p>
            <a:pPr algn="r"/>
            <a:r>
              <a:rPr lang="es-ES" sz="800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Secretaría de Estado de Trabajo</a:t>
            </a:r>
          </a:p>
          <a:p>
            <a:pPr algn="r"/>
            <a:r>
              <a:rPr lang="es-ES" sz="800" i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Ministerio de Trabajo y Economía Social</a:t>
            </a:r>
            <a:r>
              <a:rPr lang="es-ES" sz="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 Narrow" panose="020B0606020202030204" pitchFamily="34" charset="0"/>
              </a:rPr>
              <a:t> </a:t>
            </a:r>
          </a:p>
        </p:txBody>
      </p:sp>
      <p:sp>
        <p:nvSpPr>
          <p:cNvPr id="45" name="Полилиния 46"/>
          <p:cNvSpPr/>
          <p:nvPr/>
        </p:nvSpPr>
        <p:spPr>
          <a:xfrm>
            <a:off x="568226" y="434005"/>
            <a:ext cx="1285273" cy="1480585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Полилиния 51"/>
          <p:cNvSpPr/>
          <p:nvPr/>
        </p:nvSpPr>
        <p:spPr>
          <a:xfrm>
            <a:off x="3653457" y="1187757"/>
            <a:ext cx="726683" cy="83711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2745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Полилиния 52"/>
          <p:cNvSpPr/>
          <p:nvPr/>
        </p:nvSpPr>
        <p:spPr>
          <a:xfrm>
            <a:off x="4133540" y="2984064"/>
            <a:ext cx="579544" cy="667613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Полилиния 54"/>
          <p:cNvSpPr/>
          <p:nvPr/>
        </p:nvSpPr>
        <p:spPr>
          <a:xfrm>
            <a:off x="201334" y="2956584"/>
            <a:ext cx="865125" cy="996591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Полилиния 55"/>
          <p:cNvSpPr/>
          <p:nvPr/>
        </p:nvSpPr>
        <p:spPr>
          <a:xfrm>
            <a:off x="2578415" y="3739984"/>
            <a:ext cx="963091" cy="110944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Полилиния 56"/>
          <p:cNvSpPr/>
          <p:nvPr/>
        </p:nvSpPr>
        <p:spPr>
          <a:xfrm>
            <a:off x="3180168" y="546770"/>
            <a:ext cx="408020" cy="470024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45A5ED">
              <a:alpha val="83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Полилиния 57"/>
          <p:cNvSpPr/>
          <p:nvPr/>
        </p:nvSpPr>
        <p:spPr>
          <a:xfrm>
            <a:off x="2094529" y="267882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B0191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Полилиния 58"/>
          <p:cNvSpPr/>
          <p:nvPr/>
        </p:nvSpPr>
        <p:spPr>
          <a:xfrm>
            <a:off x="1636100" y="4480378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297AB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Полилиния 59"/>
          <p:cNvSpPr/>
          <p:nvPr/>
        </p:nvSpPr>
        <p:spPr>
          <a:xfrm>
            <a:off x="3722817" y="352898"/>
            <a:ext cx="526483" cy="606488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Полилиния 60"/>
          <p:cNvSpPr/>
          <p:nvPr/>
        </p:nvSpPr>
        <p:spPr>
          <a:xfrm>
            <a:off x="3619067" y="3714908"/>
            <a:ext cx="337042" cy="38826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Полилиния 61"/>
          <p:cNvSpPr/>
          <p:nvPr/>
        </p:nvSpPr>
        <p:spPr>
          <a:xfrm>
            <a:off x="475604" y="2540632"/>
            <a:ext cx="284973" cy="328280"/>
          </a:xfrm>
          <a:custGeom>
            <a:avLst/>
            <a:gdLst>
              <a:gd name="connsiteX0" fmla="*/ 1057660 w 2111188"/>
              <a:gd name="connsiteY0" fmla="*/ 0 h 2432009"/>
              <a:gd name="connsiteX1" fmla="*/ 1582358 w 2111188"/>
              <a:gd name="connsiteY1" fmla="*/ 301675 h 2432009"/>
              <a:gd name="connsiteX2" fmla="*/ 2111188 w 2111188"/>
              <a:gd name="connsiteY2" fmla="*/ 607482 h 2432009"/>
              <a:gd name="connsiteX3" fmla="*/ 2111188 w 2111188"/>
              <a:gd name="connsiteY3" fmla="*/ 1217038 h 2432009"/>
              <a:gd name="connsiteX4" fmla="*/ 2111188 w 2111188"/>
              <a:gd name="connsiteY4" fmla="*/ 1824520 h 2432009"/>
              <a:gd name="connsiteX5" fmla="*/ 1582358 w 2111188"/>
              <a:gd name="connsiteY5" fmla="*/ 2128268 h 2432009"/>
              <a:gd name="connsiteX6" fmla="*/ 1057660 w 2111188"/>
              <a:gd name="connsiteY6" fmla="*/ 2432009 h 2432009"/>
              <a:gd name="connsiteX7" fmla="*/ 528830 w 2111188"/>
              <a:gd name="connsiteY7" fmla="*/ 2128268 h 2432009"/>
              <a:gd name="connsiteX8" fmla="*/ 0 w 2111188"/>
              <a:gd name="connsiteY8" fmla="*/ 1824520 h 2432009"/>
              <a:gd name="connsiteX9" fmla="*/ 0 w 2111188"/>
              <a:gd name="connsiteY9" fmla="*/ 1217038 h 2432009"/>
              <a:gd name="connsiteX10" fmla="*/ 0 w 2111188"/>
              <a:gd name="connsiteY10" fmla="*/ 607482 h 2432009"/>
              <a:gd name="connsiteX11" fmla="*/ 528830 w 2111188"/>
              <a:gd name="connsiteY11" fmla="*/ 301675 h 2432009"/>
              <a:gd name="connsiteX12" fmla="*/ 1057660 w 2111188"/>
              <a:gd name="connsiteY12" fmla="*/ 0 h 2432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111188" h="2432009">
                <a:moveTo>
                  <a:pt x="1057660" y="0"/>
                </a:moveTo>
                <a:lnTo>
                  <a:pt x="1582358" y="301675"/>
                </a:lnTo>
                <a:lnTo>
                  <a:pt x="2111188" y="607482"/>
                </a:lnTo>
                <a:lnTo>
                  <a:pt x="2111188" y="1217038"/>
                </a:lnTo>
                <a:lnTo>
                  <a:pt x="2111188" y="1824520"/>
                </a:lnTo>
                <a:lnTo>
                  <a:pt x="1582358" y="2128268"/>
                </a:lnTo>
                <a:lnTo>
                  <a:pt x="1057660" y="2432009"/>
                </a:lnTo>
                <a:lnTo>
                  <a:pt x="528830" y="2128268"/>
                </a:lnTo>
                <a:lnTo>
                  <a:pt x="0" y="1824520"/>
                </a:lnTo>
                <a:lnTo>
                  <a:pt x="0" y="1217038"/>
                </a:lnTo>
                <a:lnTo>
                  <a:pt x="0" y="607482"/>
                </a:lnTo>
                <a:lnTo>
                  <a:pt x="528830" y="301675"/>
                </a:lnTo>
                <a:lnTo>
                  <a:pt x="1057660" y="0"/>
                </a:lnTo>
                <a:close/>
              </a:path>
            </a:pathLst>
          </a:custGeom>
          <a:solidFill>
            <a:srgbClr val="00B0F0">
              <a:alpha val="18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6" name="Imagen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3143" y="4626946"/>
            <a:ext cx="3295589" cy="406080"/>
          </a:xfrm>
          <a:prstGeom prst="rect">
            <a:avLst/>
          </a:prstGeom>
        </p:spPr>
      </p:pic>
      <p:pic>
        <p:nvPicPr>
          <p:cNvPr id="59" name="Imagen 5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2645" y="4382298"/>
            <a:ext cx="1398897" cy="63513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938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9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repeatCount="indefinite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0" dur="3000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" dur="3000" fill="hold"/>
                                        <p:tgtEl>
                                          <p:spTgt spid="46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9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6" presetClass="emph" presetSubtype="0" repeatCount="indefinite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" dur="3000" fill="hold"/>
                                        <p:tgtEl>
                                          <p:spTgt spid="45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9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repeatCount="indefinite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4" dur="3000" fill="hold"/>
                                        <p:tgtEl>
                                          <p:spTgt spid="47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9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" presetClass="emph" presetSubtype="0" repeatCount="indefinite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0" dur="3000" fill="hold"/>
                                        <p:tgtEl>
                                          <p:spTgt spid="49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9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repeatCount="indefinite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6" dur="3000" fill="hold"/>
                                        <p:tgtEl>
                                          <p:spTgt spid="48"/>
                                        </p:tgtEl>
                                      </p:cBhvr>
                                      <p:by x="130000" y="13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9" presetClass="entr" presetSubtype="0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9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9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9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9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entr" presetSubtype="0" decel="100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9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9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9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9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9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604539" y="451469"/>
            <a:ext cx="4020666" cy="4454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CONTEXTO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388620" y="1090024"/>
            <a:ext cx="4183380" cy="241730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33000"/>
              </a:lnSpc>
              <a:buNone/>
            </a:pPr>
            <a:endParaRPr lang="en-US" sz="1400" dirty="0">
              <a:solidFill>
                <a:srgbClr val="384653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cambio climático ya no pertenece al futuro del mundo del trabajo: </a:t>
            </a:r>
            <a:r>
              <a:rPr lang="en-US" sz="16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 su presente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 </a:t>
            </a:r>
          </a:p>
          <a:p>
            <a:pPr marL="0" indent="0" algn="just">
              <a:lnSpc>
                <a:spcPct val="133000"/>
              </a:lnSpc>
              <a:buNone/>
            </a:pPr>
            <a:endParaRPr lang="en-US" sz="1600" dirty="0">
              <a:solidFill>
                <a:srgbClr val="384653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just">
              <a:lnSpc>
                <a:spcPct val="133000"/>
              </a:lnSpc>
              <a:buNone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Las olas de calor, las inundaciones y los fenómenos meteorológicos extremos afectan directamente a las condiciones laborales y obligan a replantear los sistemas tradicionales de prevención de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riesgos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4936822" y="2120366"/>
            <a:ext cx="3932858" cy="1442070"/>
          </a:xfrm>
          <a:prstGeom prst="roundRect">
            <a:avLst>
              <a:gd name="adj" fmla="val 14085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Text 4"/>
          <p:cNvSpPr/>
          <p:nvPr/>
        </p:nvSpPr>
        <p:spPr>
          <a:xfrm>
            <a:off x="5181897" y="2237113"/>
            <a:ext cx="3357563" cy="10834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cambio climático no es únicamente un problema ambiental. Es también un </a:t>
            </a:r>
            <a:r>
              <a:rPr lang="en-US" sz="120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problema laboral, preventivo y social</a:t>
            </a:r>
            <a:r>
              <a:rPr lang="en-US" sz="120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que exige una respuesta normativa integral y urgente.</a:t>
            </a:r>
            <a:endParaRPr lang="en-US" sz="12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4ECC843-FECF-79DA-C336-38116D1340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79" y="4650111"/>
            <a:ext cx="1269981" cy="28581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66502" y="635645"/>
            <a:ext cx="8073777" cy="3726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El cambio climático como nuevo riesgo laboral estructural</a:t>
            </a:r>
            <a:endParaRPr lang="en-US" sz="2300" dirty="0"/>
          </a:p>
        </p:txBody>
      </p:sp>
      <p:sp>
        <p:nvSpPr>
          <p:cNvPr id="4" name="Text 2"/>
          <p:cNvSpPr/>
          <p:nvPr/>
        </p:nvSpPr>
        <p:spPr>
          <a:xfrm>
            <a:off x="414413" y="1221582"/>
            <a:ext cx="4091061" cy="17499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85750" indent="-285750" algn="l">
              <a:lnSpc>
                <a:spcPct val="122000"/>
              </a:lnSpc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</a:rPr>
              <a:t>La OMM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</a:rPr>
              <a:t>confirma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</a:rPr>
              <a:t> que los últimos once años han sido los más cálidos jamás registrados. </a:t>
            </a:r>
          </a:p>
          <a:p>
            <a:pPr marL="0" indent="0" algn="l">
              <a:lnSpc>
                <a:spcPct val="122000"/>
              </a:lnSpc>
              <a:buNone/>
            </a:pPr>
            <a:endParaRPr lang="en-US" sz="1600" dirty="0">
              <a:solidFill>
                <a:srgbClr val="384653"/>
              </a:solidFill>
              <a:latin typeface="Montserrat" pitchFamily="34" charset="0"/>
            </a:endParaRPr>
          </a:p>
          <a:p>
            <a:pPr marL="285750" indent="-285750" algn="l">
              <a:lnSpc>
                <a:spcPct val="122000"/>
              </a:lnSpc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</a:rPr>
              <a:t>Europa se calienta más rápido que el resto del planeta. </a:t>
            </a:r>
          </a:p>
          <a:p>
            <a:pPr marL="0" indent="0" algn="l">
              <a:lnSpc>
                <a:spcPct val="122000"/>
              </a:lnSpc>
              <a:buNone/>
            </a:pPr>
            <a:endParaRPr lang="en-US" sz="1600" dirty="0">
              <a:solidFill>
                <a:srgbClr val="384653"/>
              </a:solidFill>
              <a:latin typeface="Montserrat" pitchFamily="34" charset="0"/>
            </a:endParaRPr>
          </a:p>
          <a:p>
            <a:pPr marL="285750" indent="-285750" algn="l">
              <a:lnSpc>
                <a:spcPct val="122000"/>
              </a:lnSpc>
              <a:buFont typeface="Wingdings" panose="05000000000000000000" pitchFamily="2" charset="2"/>
              <a:buChar char="ü"/>
            </a:pPr>
            <a:r>
              <a:rPr lang="en-US" sz="1600" dirty="0">
                <a:solidFill>
                  <a:srgbClr val="384653"/>
                </a:solidFill>
                <a:latin typeface="Montserrat" pitchFamily="34" charset="0"/>
              </a:rPr>
              <a:t>La OMS advierte de que los desastres naturales relacionados con el clima se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</a:rPr>
              <a:t>han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</a:rPr>
              <a:t> triplicado desde los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</a:rPr>
              <a:t>años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</a:rPr>
              <a:t> 60</a:t>
            </a:r>
          </a:p>
        </p:txBody>
      </p:sp>
      <p:sp>
        <p:nvSpPr>
          <p:cNvPr id="5" name="Shape 3"/>
          <p:cNvSpPr/>
          <p:nvPr/>
        </p:nvSpPr>
        <p:spPr>
          <a:xfrm>
            <a:off x="4714949" y="1257077"/>
            <a:ext cx="1936254" cy="1284536"/>
          </a:xfrm>
          <a:prstGeom prst="roundRect">
            <a:avLst>
              <a:gd name="adj" fmla="val 13231"/>
            </a:avLst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2970" y="1375097"/>
            <a:ext cx="339849" cy="339849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26434" y="1468562"/>
            <a:ext cx="152921" cy="152921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832970" y="1809676"/>
            <a:ext cx="1490811" cy="186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Estrés térmico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4832970" y="2090663"/>
            <a:ext cx="1700213" cy="3329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Exposición prolongada al calor extremo</a:t>
            </a:r>
            <a:endParaRPr lang="en-US" sz="850" dirty="0"/>
          </a:p>
        </p:txBody>
      </p:sp>
      <p:sp>
        <p:nvSpPr>
          <p:cNvPr id="10" name="Shape 6"/>
          <p:cNvSpPr/>
          <p:nvPr/>
        </p:nvSpPr>
        <p:spPr>
          <a:xfrm>
            <a:off x="6745932" y="1257077"/>
            <a:ext cx="1936328" cy="1284536"/>
          </a:xfrm>
          <a:prstGeom prst="roundRect">
            <a:avLst>
              <a:gd name="adj" fmla="val 13231"/>
            </a:avLst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3953" y="1375097"/>
            <a:ext cx="339849" cy="339849"/>
          </a:xfrm>
          <a:prstGeom prst="rect">
            <a:avLst/>
          </a:prstGeom>
        </p:spPr>
      </p:pic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957417" y="1468562"/>
            <a:ext cx="152921" cy="152921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863953" y="1809676"/>
            <a:ext cx="1490811" cy="186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Inundaciones</a:t>
            </a:r>
            <a:endParaRPr lang="en-US" sz="1150" dirty="0"/>
          </a:p>
        </p:txBody>
      </p:sp>
      <p:sp>
        <p:nvSpPr>
          <p:cNvPr id="14" name="Text 8"/>
          <p:cNvSpPr/>
          <p:nvPr/>
        </p:nvSpPr>
        <p:spPr>
          <a:xfrm>
            <a:off x="6863953" y="2090663"/>
            <a:ext cx="1700287" cy="3329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Fenómenos de precipitación extrema</a:t>
            </a:r>
            <a:endParaRPr lang="en-US" sz="850" dirty="0"/>
          </a:p>
        </p:txBody>
      </p:sp>
      <p:sp>
        <p:nvSpPr>
          <p:cNvPr id="15" name="Shape 9"/>
          <p:cNvSpPr/>
          <p:nvPr/>
        </p:nvSpPr>
        <p:spPr>
          <a:xfrm>
            <a:off x="4714949" y="2636341"/>
            <a:ext cx="1936254" cy="1284536"/>
          </a:xfrm>
          <a:prstGeom prst="roundRect">
            <a:avLst>
              <a:gd name="adj" fmla="val 13231"/>
            </a:avLst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2970" y="2754362"/>
            <a:ext cx="339849" cy="339849"/>
          </a:xfrm>
          <a:prstGeom prst="rect">
            <a:avLst/>
          </a:prstGeom>
        </p:spPr>
      </p:pic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926434" y="2847826"/>
            <a:ext cx="152921" cy="152921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4832970" y="3188940"/>
            <a:ext cx="1490811" cy="186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Incendios</a:t>
            </a:r>
            <a:endParaRPr lang="en-US" sz="1150" dirty="0"/>
          </a:p>
        </p:txBody>
      </p:sp>
      <p:sp>
        <p:nvSpPr>
          <p:cNvPr id="19" name="Text 11"/>
          <p:cNvSpPr/>
          <p:nvPr/>
        </p:nvSpPr>
        <p:spPr>
          <a:xfrm>
            <a:off x="4832970" y="3469928"/>
            <a:ext cx="1700213" cy="3329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Riesgo creciente en zonas rurales</a:t>
            </a:r>
            <a:endParaRPr lang="en-US" sz="850" dirty="0"/>
          </a:p>
        </p:txBody>
      </p:sp>
      <p:sp>
        <p:nvSpPr>
          <p:cNvPr id="20" name="Shape 12"/>
          <p:cNvSpPr/>
          <p:nvPr/>
        </p:nvSpPr>
        <p:spPr>
          <a:xfrm>
            <a:off x="6745932" y="2636341"/>
            <a:ext cx="1936328" cy="1284536"/>
          </a:xfrm>
          <a:prstGeom prst="roundRect">
            <a:avLst>
              <a:gd name="adj" fmla="val 13231"/>
            </a:avLst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21" name="Image 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63953" y="2754362"/>
            <a:ext cx="339849" cy="339849"/>
          </a:xfrm>
          <a:prstGeom prst="rect">
            <a:avLst/>
          </a:prstGeom>
        </p:spPr>
      </p:pic>
      <p:pic>
        <p:nvPicPr>
          <p:cNvPr id="22" name="Image 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957417" y="2847826"/>
            <a:ext cx="152921" cy="152921"/>
          </a:xfrm>
          <a:prstGeom prst="rect">
            <a:avLst/>
          </a:prstGeom>
        </p:spPr>
      </p:pic>
      <p:sp>
        <p:nvSpPr>
          <p:cNvPr id="23" name="Text 13"/>
          <p:cNvSpPr/>
          <p:nvPr/>
        </p:nvSpPr>
        <p:spPr>
          <a:xfrm>
            <a:off x="6863953" y="3188940"/>
            <a:ext cx="1490811" cy="1862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Fenómenos adversos</a:t>
            </a:r>
            <a:endParaRPr lang="en-US" sz="1150" dirty="0"/>
          </a:p>
        </p:txBody>
      </p:sp>
      <p:sp>
        <p:nvSpPr>
          <p:cNvPr id="24" name="Text 14"/>
          <p:cNvSpPr/>
          <p:nvPr/>
        </p:nvSpPr>
        <p:spPr>
          <a:xfrm>
            <a:off x="6863953" y="3469928"/>
            <a:ext cx="1700287" cy="3329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Temporales, nevadas y emergencias</a:t>
            </a:r>
            <a:endParaRPr lang="en-US" sz="850" dirty="0"/>
          </a:p>
        </p:txBody>
      </p:sp>
      <p:pic>
        <p:nvPicPr>
          <p:cNvPr id="26" name="Image 8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79760" y="4295626"/>
            <a:ext cx="141610" cy="11325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D14D9F3E-3C7D-BA4D-764E-9EBCE5F8DD5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294259" y="4731991"/>
            <a:ext cx="1269981" cy="285813"/>
          </a:xfrm>
          <a:prstGeom prst="rect">
            <a:avLst/>
          </a:prstGeom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A03F282C-0924-EA0E-2E3B-A414788716A6}"/>
              </a:ext>
            </a:extLst>
          </p:cNvPr>
          <p:cNvSpPr txBox="1"/>
          <p:nvPr/>
        </p:nvSpPr>
        <p:spPr>
          <a:xfrm>
            <a:off x="282580" y="4262336"/>
            <a:ext cx="7215500" cy="6687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lnSpc>
                <a:spcPct val="122000"/>
              </a:lnSpc>
              <a:buFont typeface="Wingdings" panose="05000000000000000000" pitchFamily="2" charset="2"/>
              <a:buChar char="ü"/>
            </a:pP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</a:rPr>
              <a:t>Agravamiento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</a:rPr>
              <a:t> de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</a:rPr>
              <a:t>patologías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</a:rPr>
              <a:t>cardiovasculares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</a:rPr>
              <a:t> y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</a:rPr>
              <a:t>enfermedades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</a:rPr>
              <a:t>crónicas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</a:rPr>
              <a:t>,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</a:rPr>
              <a:t>especialmente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</a:rPr>
              <a:t>en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</a:rPr>
              <a:t>trabajadores</a:t>
            </a:r>
            <a:r>
              <a:rPr lang="en-US" sz="160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1600" dirty="0" err="1">
                <a:solidFill>
                  <a:srgbClr val="384653"/>
                </a:solidFill>
                <a:latin typeface="Montserrat" pitchFamily="34" charset="0"/>
              </a:rPr>
              <a:t>vulnerables</a:t>
            </a:r>
            <a:endParaRPr lang="en-US" sz="1800" dirty="0">
              <a:solidFill>
                <a:srgbClr val="384653"/>
              </a:solidFill>
              <a:latin typeface="Montserrat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73943" y="770334"/>
            <a:ext cx="8196114" cy="8462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Primeras respuestas normativas: el RD 1561/1995 y la negociación colectiva</a:t>
            </a:r>
            <a:endParaRPr lang="en-US" sz="2650" dirty="0"/>
          </a:p>
        </p:txBody>
      </p:sp>
      <p:sp>
        <p:nvSpPr>
          <p:cNvPr id="4" name="Text 2"/>
          <p:cNvSpPr/>
          <p:nvPr/>
        </p:nvSpPr>
        <p:spPr>
          <a:xfrm>
            <a:off x="473943" y="1922041"/>
            <a:ext cx="4682951" cy="211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Real Decreto 1561/1995 — Jornadas especiales de trabajo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473943" y="2271043"/>
            <a:ext cx="2122215" cy="2225055"/>
          </a:xfrm>
          <a:prstGeom prst="roundRect">
            <a:avLst>
              <a:gd name="adj" fmla="val 3232"/>
            </a:avLst>
          </a:prstGeom>
          <a:solidFill>
            <a:srgbClr val="FFFFFF"/>
          </a:solidFill>
          <a:ln w="14288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56" y="2271043"/>
            <a:ext cx="57150" cy="222505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59681" y="2413918"/>
            <a:ext cx="1692622" cy="211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Artículo 23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59681" y="2747665"/>
            <a:ext cx="1793602" cy="16055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Permite </a:t>
            </a:r>
            <a:r>
              <a:rPr lang="en-US" sz="10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limitar o reducir los tiempos de exposición</a:t>
            </a: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ante riesgos ambientales especialmente nocivos derivados de circunstancias excepcionales de penosidad, peligrosidad o insalubridad.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718346" y="2271043"/>
            <a:ext cx="2122215" cy="2225055"/>
          </a:xfrm>
          <a:prstGeom prst="roundRect">
            <a:avLst>
              <a:gd name="adj" fmla="val 3232"/>
            </a:avLst>
          </a:prstGeom>
          <a:solidFill>
            <a:srgbClr val="FFFFFF"/>
          </a:solidFill>
          <a:ln w="14288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058" y="2271043"/>
            <a:ext cx="57150" cy="2225055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904083" y="2413918"/>
            <a:ext cx="1692622" cy="211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Artículo 24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2904083" y="2747665"/>
            <a:ext cx="1793602" cy="16055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Establece limitaciones específicas en </a:t>
            </a:r>
            <a:r>
              <a:rPr lang="en-US" sz="10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trabajos en el campo</a:t>
            </a: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con esfuerzo físico extraordinario o condiciones anormales de temperatura o humedad: </a:t>
            </a:r>
            <a:r>
              <a:rPr lang="en-US" sz="10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máximo 6 h 20 min diarias y 38 h semanales</a:t>
            </a: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000" dirty="0"/>
          </a:p>
        </p:txBody>
      </p:sp>
      <p:sp>
        <p:nvSpPr>
          <p:cNvPr id="13" name="Shape 9"/>
          <p:cNvSpPr/>
          <p:nvPr/>
        </p:nvSpPr>
        <p:spPr>
          <a:xfrm>
            <a:off x="5066556" y="1799853"/>
            <a:ext cx="3700909" cy="2833688"/>
          </a:xfrm>
          <a:prstGeom prst="roundRect">
            <a:avLst>
              <a:gd name="adj" fmla="val 10895"/>
            </a:avLst>
          </a:prstGeom>
          <a:solidFill>
            <a:srgbClr val="063E5F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4" name="Text 10"/>
          <p:cNvSpPr/>
          <p:nvPr/>
        </p:nvSpPr>
        <p:spPr>
          <a:xfrm>
            <a:off x="5195143" y="1922041"/>
            <a:ext cx="3713336" cy="211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El papel pionero de la negociación colectiva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5195143" y="2255788"/>
            <a:ext cx="3443734" cy="6020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Ante las limitaciones normativas, la negociación colectiva —especialmente en </a:t>
            </a:r>
            <a:r>
              <a:rPr lang="en-US" sz="1000" b="1" dirty="0" err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construcción</a:t>
            </a: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y </a:t>
            </a:r>
            <a:r>
              <a:rPr lang="en-US" sz="1000" b="1" dirty="0" err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en</a:t>
            </a: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cc. provincias del sur</a:t>
            </a:r>
            <a:r>
              <a:rPr lang="en-US" sz="10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— implantó medidas prácticas:</a:t>
            </a:r>
            <a:endParaRPr lang="en-US" sz="1000" dirty="0"/>
          </a:p>
        </p:txBody>
      </p:sp>
      <p:sp>
        <p:nvSpPr>
          <p:cNvPr id="16" name="Text 12"/>
          <p:cNvSpPr/>
          <p:nvPr/>
        </p:nvSpPr>
        <p:spPr>
          <a:xfrm>
            <a:off x="5195143" y="2967856"/>
            <a:ext cx="3443734" cy="6875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Jornadas continuas de mañana</a:t>
            </a:r>
            <a:endParaRPr lang="en-US" sz="100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Adelanto del inicio de la actividad</a:t>
            </a:r>
            <a:endParaRPr lang="en-US" sz="1000" dirty="0"/>
          </a:p>
          <a:p>
            <a:pPr marL="342900" indent="-342900" algn="l">
              <a:lnSpc>
                <a:spcPct val="130000"/>
              </a:lnSpc>
              <a:buSzPct val="100000"/>
              <a:buChar char="•"/>
            </a:pPr>
            <a:r>
              <a:rPr lang="en-US" sz="10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Reducción de exposición solar en horas punta</a:t>
            </a:r>
            <a:endParaRPr lang="en-US" sz="1000" dirty="0"/>
          </a:p>
        </p:txBody>
      </p:sp>
      <p:sp>
        <p:nvSpPr>
          <p:cNvPr id="17" name="Text 13"/>
          <p:cNvSpPr/>
          <p:nvPr/>
        </p:nvSpPr>
        <p:spPr>
          <a:xfrm>
            <a:off x="5195143" y="3765352"/>
            <a:ext cx="3443734" cy="401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</a:t>
            </a: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primera adaptación climática</a:t>
            </a:r>
            <a:r>
              <a:rPr lang="en-US" sz="10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antes de que existiera regulación estatal específica.</a:t>
            </a:r>
            <a:endParaRPr lang="en-US" sz="100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2AAD5740-8BA0-D7E8-54B7-C76A7D4301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8896" y="4743525"/>
            <a:ext cx="1269981" cy="28581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2D637-7803-4326-4AC8-F4D07F35E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DA691AB1-5ACA-C986-EE44-9533B2CEA306}"/>
              </a:ext>
            </a:extLst>
          </p:cNvPr>
          <p:cNvSpPr/>
          <p:nvPr/>
        </p:nvSpPr>
        <p:spPr>
          <a:xfrm>
            <a:off x="473943" y="770334"/>
            <a:ext cx="8196114" cy="8462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>
              <a:lnSpc>
                <a:spcPct val="104000"/>
              </a:lnSpc>
            </a:pPr>
            <a:r>
              <a:rPr lang="en-US" sz="2650" b="1" dirty="0">
                <a:solidFill>
                  <a:srgbClr val="2E3C4E"/>
                </a:solidFill>
                <a:latin typeface="Barlow Bold" pitchFamily="34" charset="0"/>
              </a:rPr>
              <a:t>Plan Nacional de </a:t>
            </a:r>
            <a:r>
              <a:rPr lang="en-US" sz="2650" b="1" dirty="0" err="1">
                <a:solidFill>
                  <a:srgbClr val="2E3C4E"/>
                </a:solidFill>
                <a:latin typeface="Barlow Bold" pitchFamily="34" charset="0"/>
              </a:rPr>
              <a:t>Adaptación</a:t>
            </a:r>
            <a:r>
              <a:rPr lang="en-US" sz="2650" b="1" dirty="0">
                <a:solidFill>
                  <a:srgbClr val="2E3C4E"/>
                </a:solidFill>
                <a:latin typeface="Barlow Bold" pitchFamily="34" charset="0"/>
              </a:rPr>
              <a:t> al Cambio </a:t>
            </a:r>
            <a:r>
              <a:rPr lang="en-US" sz="2650" b="1" dirty="0" err="1">
                <a:solidFill>
                  <a:srgbClr val="2E3C4E"/>
                </a:solidFill>
                <a:latin typeface="Barlow Bold" pitchFamily="34" charset="0"/>
              </a:rPr>
              <a:t>Climático</a:t>
            </a:r>
            <a:r>
              <a:rPr lang="en-US" sz="2650" b="1" dirty="0">
                <a:solidFill>
                  <a:srgbClr val="2E3C4E"/>
                </a:solidFill>
                <a:latin typeface="Barlow Bold" pitchFamily="34" charset="0"/>
              </a:rPr>
              <a:t> </a:t>
            </a:r>
          </a:p>
          <a:p>
            <a:pPr algn="ctr">
              <a:lnSpc>
                <a:spcPct val="104000"/>
              </a:lnSpc>
            </a:pPr>
            <a:r>
              <a:rPr lang="en-US" b="1" dirty="0">
                <a:solidFill>
                  <a:srgbClr val="2E3C4E"/>
                </a:solidFill>
                <a:latin typeface="Barlow Bold" pitchFamily="34" charset="0"/>
              </a:rPr>
              <a:t>(PNACC 2021-2030)</a:t>
            </a:r>
            <a:endParaRPr lang="en-US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DA639806-C664-1253-53FD-D710AB5AE46E}"/>
              </a:ext>
            </a:extLst>
          </p:cNvPr>
          <p:cNvSpPr/>
          <p:nvPr/>
        </p:nvSpPr>
        <p:spPr>
          <a:xfrm>
            <a:off x="659681" y="2413918"/>
            <a:ext cx="1692622" cy="211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300" dirty="0"/>
          </a:p>
        </p:txBody>
      </p:sp>
      <p:sp>
        <p:nvSpPr>
          <p:cNvPr id="9" name="Shape 6">
            <a:extLst>
              <a:ext uri="{FF2B5EF4-FFF2-40B4-BE49-F238E27FC236}">
                <a16:creationId xmlns:a16="http://schemas.microsoft.com/office/drawing/2014/main" id="{7DDF1AB5-BB02-3C33-ED8B-344215BC7318}"/>
              </a:ext>
            </a:extLst>
          </p:cNvPr>
          <p:cNvSpPr/>
          <p:nvPr/>
        </p:nvSpPr>
        <p:spPr>
          <a:xfrm>
            <a:off x="2458755" y="2333315"/>
            <a:ext cx="979463" cy="1095683"/>
          </a:xfrm>
          <a:prstGeom prst="roundRect">
            <a:avLst>
              <a:gd name="adj" fmla="val 3232"/>
            </a:avLst>
          </a:prstGeom>
          <a:solidFill>
            <a:srgbClr val="FFFFFF"/>
          </a:solidFill>
          <a:ln w="14288">
            <a:solidFill>
              <a:srgbClr val="BACFDD"/>
            </a:solidFill>
            <a:prstDash val="solid"/>
          </a:ln>
        </p:spPr>
        <p:txBody>
          <a:bodyPr/>
          <a:lstStyle/>
          <a:p>
            <a:pPr algn="ctr"/>
            <a:r>
              <a:rPr lang="en-US" sz="1050" dirty="0">
                <a:solidFill>
                  <a:srgbClr val="384653"/>
                </a:solidFill>
                <a:latin typeface="Montserrat" pitchFamily="34" charset="0"/>
              </a:rPr>
              <a:t>Gestión </a:t>
            </a:r>
            <a:r>
              <a:rPr lang="en-US" sz="1050" dirty="0" err="1">
                <a:solidFill>
                  <a:srgbClr val="384653"/>
                </a:solidFill>
                <a:latin typeface="Montserrat" pitchFamily="34" charset="0"/>
              </a:rPr>
              <a:t>preventiva</a:t>
            </a:r>
            <a:r>
              <a:rPr lang="en-US" sz="105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1050" dirty="0" err="1">
                <a:solidFill>
                  <a:srgbClr val="384653"/>
                </a:solidFill>
                <a:latin typeface="Montserrat" pitchFamily="34" charset="0"/>
              </a:rPr>
              <a:t>riesgos</a:t>
            </a:r>
            <a:r>
              <a:rPr lang="en-US" sz="105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1050" dirty="0" err="1">
                <a:solidFill>
                  <a:srgbClr val="384653"/>
                </a:solidFill>
                <a:latin typeface="Montserrat" pitchFamily="34" charset="0"/>
              </a:rPr>
              <a:t>climáticos</a:t>
            </a:r>
            <a:r>
              <a:rPr lang="en-US" sz="105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1050" dirty="0" err="1">
                <a:solidFill>
                  <a:srgbClr val="384653"/>
                </a:solidFill>
                <a:latin typeface="Montserrat" pitchFamily="34" charset="0"/>
              </a:rPr>
              <a:t>ámbito</a:t>
            </a:r>
            <a:r>
              <a:rPr lang="en-US" sz="105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1050" dirty="0" err="1">
                <a:solidFill>
                  <a:srgbClr val="384653"/>
                </a:solidFill>
                <a:latin typeface="Montserrat" pitchFamily="34" charset="0"/>
              </a:rPr>
              <a:t>laboral</a:t>
            </a:r>
            <a:r>
              <a:rPr lang="en-US" sz="105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endParaRPr lang="es-ES" sz="1050" dirty="0">
              <a:solidFill>
                <a:srgbClr val="384653"/>
              </a:solidFill>
              <a:latin typeface="Montserrat" pitchFamily="34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3BF90107-F862-E05D-0352-5922F7DA1EE6}"/>
              </a:ext>
            </a:extLst>
          </p:cNvPr>
          <p:cNvSpPr/>
          <p:nvPr/>
        </p:nvSpPr>
        <p:spPr>
          <a:xfrm>
            <a:off x="2904083" y="2413918"/>
            <a:ext cx="1692622" cy="211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300" dirty="0"/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52B5A8E6-7E4B-1F77-69B3-EB01EF6C33DA}"/>
              </a:ext>
            </a:extLst>
          </p:cNvPr>
          <p:cNvSpPr/>
          <p:nvPr/>
        </p:nvSpPr>
        <p:spPr>
          <a:xfrm>
            <a:off x="5195143" y="3765352"/>
            <a:ext cx="3443734" cy="401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</a:t>
            </a:r>
            <a:r>
              <a:rPr lang="en-US" sz="1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primera adaptación climática</a:t>
            </a:r>
            <a:r>
              <a:rPr lang="en-US" sz="10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antes de que existiera regulación estatal específica.</a:t>
            </a:r>
            <a:endParaRPr lang="en-US" sz="1000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D2C6CED4-31C3-49B2-355D-38C6267AD4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8896" y="4743525"/>
            <a:ext cx="1269981" cy="285813"/>
          </a:xfrm>
          <a:prstGeom prst="rect">
            <a:avLst/>
          </a:prstGeom>
        </p:spPr>
      </p:pic>
      <p:pic>
        <p:nvPicPr>
          <p:cNvPr id="2050" name="Picture 2" descr="Nacional | Plataforma sobre Adaptación al Cambio Climático en España">
            <a:extLst>
              <a:ext uri="{FF2B5EF4-FFF2-40B4-BE49-F238E27FC236}">
                <a16:creationId xmlns:a16="http://schemas.microsoft.com/office/drawing/2014/main" id="{266CDA30-F4C2-46A3-8A55-2FCC1FB2D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52" y="1616571"/>
            <a:ext cx="1704975" cy="2676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DFDE71C2-A17E-E580-6BCA-66B662D57985}"/>
              </a:ext>
            </a:extLst>
          </p:cNvPr>
          <p:cNvCxnSpPr>
            <a:cxnSpLocks/>
          </p:cNvCxnSpPr>
          <p:nvPr/>
        </p:nvCxnSpPr>
        <p:spPr>
          <a:xfrm flipV="1">
            <a:off x="2024855" y="2875688"/>
            <a:ext cx="35992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Imagen 22">
            <a:extLst>
              <a:ext uri="{FF2B5EF4-FFF2-40B4-BE49-F238E27FC236}">
                <a16:creationId xmlns:a16="http://schemas.microsoft.com/office/drawing/2014/main" id="{089C18E9-5B06-7CF3-6965-0489FADCE4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7527" y="1888970"/>
            <a:ext cx="4259198" cy="2579727"/>
          </a:xfrm>
          <a:prstGeom prst="rect">
            <a:avLst/>
          </a:prstGeom>
        </p:spPr>
      </p:pic>
      <p:pic>
        <p:nvPicPr>
          <p:cNvPr id="26" name="Imagen 25">
            <a:extLst>
              <a:ext uri="{FF2B5EF4-FFF2-40B4-BE49-F238E27FC236}">
                <a16:creationId xmlns:a16="http://schemas.microsoft.com/office/drawing/2014/main" id="{28015BA3-8F51-DE04-53BE-BBC354DD01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44670" y="2333315"/>
            <a:ext cx="1478914" cy="1310430"/>
          </a:xfrm>
          <a:prstGeom prst="rect">
            <a:avLst/>
          </a:prstGeom>
        </p:spPr>
      </p:pic>
      <p:sp>
        <p:nvSpPr>
          <p:cNvPr id="27" name="Elipse 26">
            <a:extLst>
              <a:ext uri="{FF2B5EF4-FFF2-40B4-BE49-F238E27FC236}">
                <a16:creationId xmlns:a16="http://schemas.microsoft.com/office/drawing/2014/main" id="{7871F66C-BE46-B2AE-4DC7-123D74DB4BDD}"/>
              </a:ext>
            </a:extLst>
          </p:cNvPr>
          <p:cNvSpPr/>
          <p:nvPr/>
        </p:nvSpPr>
        <p:spPr>
          <a:xfrm>
            <a:off x="7179615" y="2503681"/>
            <a:ext cx="1645730" cy="730908"/>
          </a:xfrm>
          <a:prstGeom prst="ellipse">
            <a:avLst/>
          </a:prstGeom>
          <a:noFill/>
          <a:ln w="12700">
            <a:solidFill>
              <a:schemeClr val="accent2">
                <a:lumMod val="50000"/>
              </a:schemeClr>
            </a:solidFill>
            <a:prstDash val="solid"/>
          </a:ln>
        </p:spPr>
        <p:txBody>
          <a:bodyPr rtlCol="0" anchor="ctr"/>
          <a:lstStyle/>
          <a:p>
            <a:pPr algn="l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3CE4968B-B66C-F7D0-99E8-8D28642D841D}"/>
              </a:ext>
            </a:extLst>
          </p:cNvPr>
          <p:cNvSpPr txBox="1"/>
          <p:nvPr/>
        </p:nvSpPr>
        <p:spPr>
          <a:xfrm>
            <a:off x="4876800" y="4435009"/>
            <a:ext cx="76014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i="1" dirty="0"/>
              <a:t>Fuente: CCOO</a:t>
            </a:r>
          </a:p>
        </p:txBody>
      </p:sp>
    </p:spTree>
    <p:extLst>
      <p:ext uri="{BB962C8B-B14F-4D97-AF65-F5344CB8AC3E}">
        <p14:creationId xmlns:p14="http://schemas.microsoft.com/office/powerpoint/2010/main" val="12822706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879EC0DD-5205-4D7B-52E5-DF675D794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571" y="1871758"/>
            <a:ext cx="3009306" cy="1818455"/>
          </a:xfrm>
          <a:prstGeom prst="rect">
            <a:avLst/>
          </a:prstGeom>
        </p:spPr>
      </p:pic>
      <p:sp>
        <p:nvSpPr>
          <p:cNvPr id="3" name="Text 1"/>
          <p:cNvSpPr/>
          <p:nvPr/>
        </p:nvSpPr>
        <p:spPr>
          <a:xfrm>
            <a:off x="575444" y="265420"/>
            <a:ext cx="7489180" cy="3341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Los casos reales que cambiaron la percepción del problema</a:t>
            </a:r>
            <a:endParaRPr lang="en-US" sz="2100" dirty="0"/>
          </a:p>
        </p:txBody>
      </p:sp>
      <p:sp>
        <p:nvSpPr>
          <p:cNvPr id="4" name="Text 2"/>
          <p:cNvSpPr/>
          <p:nvPr/>
        </p:nvSpPr>
        <p:spPr>
          <a:xfrm>
            <a:off x="5967189" y="1096441"/>
            <a:ext cx="3009305" cy="167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Muertes por estrés térmico en olas de calor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967189" y="1474977"/>
            <a:ext cx="2707556" cy="8923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1450" indent="-171450" algn="l">
              <a:lnSpc>
                <a:spcPct val="117000"/>
              </a:lnSpc>
              <a:buFont typeface="Wingdings" panose="05000000000000000000" pitchFamily="2" charset="2"/>
              <a:buChar char="ü"/>
            </a:pPr>
            <a:r>
              <a:rPr lang="en-US" sz="1000" b="1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</a:t>
            </a:r>
            <a:r>
              <a:rPr lang="en-US" sz="10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calor puede matar también en el </a:t>
            </a:r>
            <a:r>
              <a:rPr lang="en-US" sz="1000" b="1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trabajo</a:t>
            </a: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</a:p>
          <a:p>
            <a:pPr marL="171450" indent="-171450" algn="l">
              <a:lnSpc>
                <a:spcPct val="117000"/>
              </a:lnSpc>
              <a:buFont typeface="Wingdings" panose="05000000000000000000" pitchFamily="2" charset="2"/>
              <a:buChar char="ü"/>
            </a:pPr>
            <a:endParaRPr lang="en-US" sz="1000" dirty="0">
              <a:solidFill>
                <a:srgbClr val="384653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171450" indent="-171450" algn="l">
              <a:lnSpc>
                <a:spcPct val="117000"/>
              </a:lnSpc>
              <a:buFont typeface="Wingdings" panose="05000000000000000000" pitchFamily="2" charset="2"/>
              <a:buChar char="ü"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normativa preventiva existente no ofrecía una respuesta adecuada</a:t>
            </a:r>
            <a:r>
              <a:rPr lang="en-US" sz="7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5983343" y="2666093"/>
            <a:ext cx="1793453" cy="167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La borrasca Filomena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5940029" y="3048892"/>
            <a:ext cx="2588425" cy="14597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1450" indent="-171450" algn="l">
              <a:lnSpc>
                <a:spcPct val="117000"/>
              </a:lnSpc>
              <a:buFont typeface="Wingdings" panose="05000000000000000000" pitchFamily="2" charset="2"/>
              <a:buChar char="ü"/>
            </a:pPr>
            <a:r>
              <a:rPr lang="en-US" sz="10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</a:t>
            </a: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problema ya no es únicamente </a:t>
            </a:r>
            <a:r>
              <a:rPr lang="en-US" sz="10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</a:t>
            </a: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0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calor</a:t>
            </a:r>
            <a:endParaRPr lang="en-US" sz="1000" dirty="0">
              <a:solidFill>
                <a:srgbClr val="384653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l">
              <a:lnSpc>
                <a:spcPct val="117000"/>
              </a:lnSpc>
              <a:buNone/>
            </a:pPr>
            <a:endParaRPr lang="en-US" sz="1000" dirty="0">
              <a:solidFill>
                <a:srgbClr val="384653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171450" indent="-171450" algn="l">
              <a:lnSpc>
                <a:spcPct val="117000"/>
              </a:lnSpc>
              <a:buFont typeface="Wingdings" panose="05000000000000000000" pitchFamily="2" charset="2"/>
              <a:buChar char="ü"/>
            </a:pPr>
            <a:r>
              <a:rPr lang="en-US" sz="10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</a:t>
            </a: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cambio climático genera fenómenos de </a:t>
            </a:r>
            <a:r>
              <a:rPr lang="en-US" sz="10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muy </a:t>
            </a:r>
            <a:r>
              <a:rPr lang="en-US" sz="1000" b="1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distinta</a:t>
            </a:r>
            <a:r>
              <a:rPr lang="en-US" sz="10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000" b="1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naturaleza</a:t>
            </a:r>
            <a:r>
              <a:rPr lang="en-US" sz="10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</a:t>
            </a: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0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nevadas</a:t>
            </a: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0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históricas</a:t>
            </a:r>
            <a:endParaRPr lang="en-US" sz="1000" dirty="0">
              <a:solidFill>
                <a:srgbClr val="384653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algn="l">
              <a:lnSpc>
                <a:spcPct val="117000"/>
              </a:lnSpc>
            </a:pP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69557" y="4362054"/>
            <a:ext cx="8196114" cy="505197"/>
          </a:xfrm>
          <a:prstGeom prst="roundRect">
            <a:avLst>
              <a:gd name="adj" fmla="val 30155"/>
            </a:avLst>
          </a:prstGeom>
          <a:solidFill>
            <a:srgbClr val="BEDFF3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0" name="Text 7"/>
          <p:cNvSpPr/>
          <p:nvPr/>
        </p:nvSpPr>
        <p:spPr>
          <a:xfrm>
            <a:off x="575444" y="4508606"/>
            <a:ext cx="7764661" cy="284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Estos episodios demostraron que la normativa preventiva existente </a:t>
            </a:r>
            <a:r>
              <a:rPr lang="en-US" sz="7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 estaba preparada para responder</a:t>
            </a:r>
            <a:r>
              <a:rPr lang="en-US" sz="7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 la nueva realidad climática, impulsando reformas legislativas decisivas.</a:t>
            </a:r>
            <a:endParaRPr lang="en-US" sz="75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B1B2C82-6C51-12E9-59D2-A9846C4310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479" y="4650111"/>
            <a:ext cx="1269981" cy="28581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D193891-7759-17F5-FF70-45182D527A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557" y="806298"/>
            <a:ext cx="3675380" cy="1097341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274268A1-39B2-97A8-EA9C-4A41F85F4D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75468" y="2075286"/>
            <a:ext cx="3280643" cy="936666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998615B-1796-6E51-D046-367A1D9120E8}"/>
              </a:ext>
            </a:extLst>
          </p:cNvPr>
          <p:cNvSpPr txBox="1"/>
          <p:nvPr/>
        </p:nvSpPr>
        <p:spPr>
          <a:xfrm>
            <a:off x="3747383" y="3091196"/>
            <a:ext cx="2003153" cy="1159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l">
              <a:lnSpc>
                <a:spcPct val="117000"/>
              </a:lnSpc>
              <a:buFont typeface="Wingdings" panose="05000000000000000000" pitchFamily="2" charset="2"/>
              <a:buChar char="§"/>
            </a:pPr>
            <a:r>
              <a:rPr lang="en-US" sz="1000" dirty="0" err="1">
                <a:solidFill>
                  <a:srgbClr val="384653"/>
                </a:solidFill>
                <a:latin typeface="Montserrat" pitchFamily="34" charset="0"/>
              </a:rPr>
              <a:t>restricciones</a:t>
            </a:r>
            <a:r>
              <a:rPr lang="en-US" sz="1000" dirty="0">
                <a:solidFill>
                  <a:srgbClr val="384653"/>
                </a:solidFill>
                <a:latin typeface="Montserrat" pitchFamily="34" charset="0"/>
              </a:rPr>
              <a:t> de </a:t>
            </a:r>
            <a:r>
              <a:rPr lang="en-US" sz="1000" dirty="0" err="1">
                <a:solidFill>
                  <a:srgbClr val="384653"/>
                </a:solidFill>
                <a:latin typeface="Montserrat" pitchFamily="34" charset="0"/>
              </a:rPr>
              <a:t>movilidad</a:t>
            </a:r>
            <a:r>
              <a:rPr lang="en-US" sz="1000" dirty="0">
                <a:solidFill>
                  <a:srgbClr val="384653"/>
                </a:solidFill>
                <a:latin typeface="Montserrat" pitchFamily="34" charset="0"/>
              </a:rPr>
              <a:t> </a:t>
            </a:r>
          </a:p>
          <a:p>
            <a:pPr algn="l">
              <a:lnSpc>
                <a:spcPct val="117000"/>
              </a:lnSpc>
            </a:pPr>
            <a:endParaRPr lang="en-US" sz="1000" dirty="0">
              <a:solidFill>
                <a:srgbClr val="384653"/>
              </a:solidFill>
              <a:latin typeface="Montserrat" pitchFamily="34" charset="0"/>
            </a:endParaRPr>
          </a:p>
          <a:p>
            <a:pPr marL="171450" indent="-171450" algn="l">
              <a:lnSpc>
                <a:spcPct val="117000"/>
              </a:lnSpc>
              <a:buFont typeface="Wingdings" panose="05000000000000000000" pitchFamily="2" charset="2"/>
              <a:buChar char="§"/>
            </a:pPr>
            <a:r>
              <a:rPr lang="en-US" sz="1000" dirty="0" err="1">
                <a:solidFill>
                  <a:srgbClr val="384653"/>
                </a:solidFill>
                <a:latin typeface="Montserrat" pitchFamily="34" charset="0"/>
              </a:rPr>
              <a:t>interrupción</a:t>
            </a:r>
            <a:r>
              <a:rPr lang="en-US" sz="1000" dirty="0">
                <a:solidFill>
                  <a:srgbClr val="384653"/>
                </a:solidFill>
                <a:latin typeface="Montserrat" pitchFamily="34" charset="0"/>
              </a:rPr>
              <a:t> de </a:t>
            </a:r>
            <a:r>
              <a:rPr lang="en-US" sz="1000" dirty="0" err="1">
                <a:solidFill>
                  <a:srgbClr val="384653"/>
                </a:solidFill>
                <a:latin typeface="Montserrat" pitchFamily="34" charset="0"/>
              </a:rPr>
              <a:t>servicios</a:t>
            </a:r>
            <a:r>
              <a:rPr lang="en-US" sz="100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1000" dirty="0" err="1">
                <a:solidFill>
                  <a:srgbClr val="384653"/>
                </a:solidFill>
                <a:latin typeface="Montserrat" pitchFamily="34" charset="0"/>
              </a:rPr>
              <a:t>esenciales</a:t>
            </a:r>
            <a:r>
              <a:rPr lang="en-US" sz="1000" dirty="0">
                <a:solidFill>
                  <a:srgbClr val="384653"/>
                </a:solidFill>
                <a:latin typeface="Montserrat" pitchFamily="34" charset="0"/>
              </a:rPr>
              <a:t> que </a:t>
            </a:r>
            <a:r>
              <a:rPr lang="en-US" sz="1000" dirty="0" err="1">
                <a:solidFill>
                  <a:srgbClr val="384653"/>
                </a:solidFill>
                <a:latin typeface="Montserrat" pitchFamily="34" charset="0"/>
              </a:rPr>
              <a:t>paralizan</a:t>
            </a:r>
            <a:r>
              <a:rPr lang="en-US" sz="1000" dirty="0">
                <a:solidFill>
                  <a:srgbClr val="384653"/>
                </a:solidFill>
                <a:latin typeface="Montserrat" pitchFamily="34" charset="0"/>
              </a:rPr>
              <a:t> la </a:t>
            </a:r>
            <a:r>
              <a:rPr lang="en-US" sz="1000" dirty="0" err="1">
                <a:solidFill>
                  <a:srgbClr val="384653"/>
                </a:solidFill>
                <a:latin typeface="Montserrat" pitchFamily="34" charset="0"/>
              </a:rPr>
              <a:t>actividad</a:t>
            </a:r>
            <a:r>
              <a:rPr lang="en-US" sz="100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1000" dirty="0" err="1">
                <a:solidFill>
                  <a:srgbClr val="384653"/>
                </a:solidFill>
                <a:latin typeface="Montserrat" pitchFamily="34" charset="0"/>
              </a:rPr>
              <a:t>laboral</a:t>
            </a:r>
            <a:r>
              <a:rPr lang="en-US" sz="1000" dirty="0">
                <a:solidFill>
                  <a:srgbClr val="384653"/>
                </a:solidFill>
                <a:latin typeface="Montserrat" pitchFamily="34" charset="0"/>
              </a:rPr>
              <a:t>.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8774753E-CCB9-461D-7DD0-492195F48704}"/>
              </a:ext>
            </a:extLst>
          </p:cNvPr>
          <p:cNvSpPr/>
          <p:nvPr/>
        </p:nvSpPr>
        <p:spPr>
          <a:xfrm>
            <a:off x="3493168" y="3043409"/>
            <a:ext cx="2246540" cy="1254866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1BA82C65-208B-038F-5B21-EB36303CA738}"/>
              </a:ext>
            </a:extLst>
          </p:cNvPr>
          <p:cNvCxnSpPr>
            <a:cxnSpLocks/>
            <a:endCxn id="13" idx="3"/>
          </p:cNvCxnSpPr>
          <p:nvPr/>
        </p:nvCxnSpPr>
        <p:spPr>
          <a:xfrm flipH="1" flipV="1">
            <a:off x="5750536" y="3670842"/>
            <a:ext cx="167836" cy="539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73943" y="646956"/>
            <a:ext cx="6896026" cy="423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El RDL 4/2023 y la reforma del RD 486/1997</a:t>
            </a:r>
            <a:endParaRPr lang="en-US" sz="2650" dirty="0"/>
          </a:p>
        </p:txBody>
      </p:sp>
      <p:sp>
        <p:nvSpPr>
          <p:cNvPr id="4" name="Text 2"/>
          <p:cNvSpPr/>
          <p:nvPr/>
        </p:nvSpPr>
        <p:spPr>
          <a:xfrm>
            <a:off x="473943" y="1328515"/>
            <a:ext cx="3054548" cy="211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¿Por qué era necesaria la reforma?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69180" y="1687190"/>
            <a:ext cx="3767539" cy="19162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RD 486/1997 había sido diseñado para </a:t>
            </a:r>
            <a:r>
              <a:rPr lang="en-US" sz="14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espacios interiores cerrados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 Sectores como construcción, agricultura, pesca, industrias extractivas y transporte quedaban parcial o totalmente fuera de su ámbito de </a:t>
            </a:r>
            <a:r>
              <a:rPr lang="en-US" sz="14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aplicación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</a:p>
          <a:p>
            <a:pPr marL="0" indent="0" algn="l">
              <a:lnSpc>
                <a:spcPct val="130000"/>
              </a:lnSpc>
              <a:buNone/>
            </a:pP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La reforma se produjo en un contexto de </a:t>
            </a:r>
            <a:r>
              <a:rPr lang="en-US" sz="14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sequía prolongada, temperaturas excepcionales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e incremento de olas de calor con especial afectación a trabajadores en exteriores.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642366" y="1160439"/>
            <a:ext cx="2727603" cy="3102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 err="1">
                <a:solidFill>
                  <a:srgbClr val="2E3C4E"/>
                </a:solidFill>
                <a:latin typeface="Barlow Bold" pitchFamily="34" charset="0"/>
              </a:rPr>
              <a:t>Trabajos</a:t>
            </a:r>
            <a:r>
              <a:rPr lang="en-US" sz="1300" b="1" dirty="0">
                <a:solidFill>
                  <a:srgbClr val="2E3C4E"/>
                </a:solidFill>
                <a:latin typeface="Barlow Bold" pitchFamily="34" charset="0"/>
              </a:rPr>
              <a:t> al </a:t>
            </a:r>
            <a:r>
              <a:rPr lang="en-US" sz="1300" b="1" dirty="0" err="1">
                <a:solidFill>
                  <a:srgbClr val="2E3C4E"/>
                </a:solidFill>
                <a:latin typeface="Barlow Bold" pitchFamily="34" charset="0"/>
              </a:rPr>
              <a:t>aire</a:t>
            </a:r>
            <a:r>
              <a:rPr lang="en-US" sz="1300" b="1" dirty="0">
                <a:solidFill>
                  <a:srgbClr val="2E3C4E"/>
                </a:solidFill>
                <a:latin typeface="Barlow Bold" pitchFamily="34" charset="0"/>
              </a:rPr>
              <a:t> libre: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2E3C4E"/>
                </a:solidFill>
                <a:latin typeface="Barlow Bold" pitchFamily="34" charset="0"/>
              </a:rPr>
              <a:t>Nuevas </a:t>
            </a:r>
            <a:r>
              <a:rPr lang="en-US" sz="1300" b="1" dirty="0" err="1">
                <a:solidFill>
                  <a:srgbClr val="2E3C4E"/>
                </a:solidFill>
                <a:latin typeface="Barlow Bold" pitchFamily="34" charset="0"/>
              </a:rPr>
              <a:t>obligaciones</a:t>
            </a:r>
            <a:endParaRPr lang="en-US" sz="1300" dirty="0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6862" y="1919540"/>
            <a:ext cx="192956" cy="19295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726186" y="1910239"/>
            <a:ext cx="1692622" cy="211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Evaluación </a:t>
            </a:r>
            <a:r>
              <a:rPr lang="en-US" sz="1300" b="1" dirty="0" err="1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específica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726186" y="2342287"/>
            <a:ext cx="3948633" cy="750391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chemeClr val="accent1">
                <a:lumMod val="60000"/>
                <a:lumOff val="40000"/>
              </a:schemeClr>
            </a:solidFill>
          </a:ln>
          <a:effectLst>
            <a:softEdge rad="31750"/>
          </a:effectLst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</a:rPr>
              <a:t>Del riesgo derivado de fenómenos </a:t>
            </a:r>
            <a:r>
              <a:rPr lang="en-US" sz="1400" dirty="0" err="1">
                <a:solidFill>
                  <a:srgbClr val="384653"/>
                </a:solidFill>
                <a:latin typeface="Montserrat" pitchFamily="34" charset="0"/>
              </a:rPr>
              <a:t>meteorológicos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1400" dirty="0" err="1">
                <a:solidFill>
                  <a:srgbClr val="384653"/>
                </a:solidFill>
                <a:latin typeface="Montserrat" pitchFamily="34" charset="0"/>
              </a:rPr>
              <a:t>adversos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</a:rPr>
              <a:t>, incluyendo temperaturas extremas — no solo </a:t>
            </a:r>
            <a:r>
              <a:rPr lang="en-US" sz="1400" dirty="0" err="1">
                <a:solidFill>
                  <a:srgbClr val="384653"/>
                </a:solidFill>
                <a:latin typeface="Montserrat" pitchFamily="34" charset="0"/>
              </a:rPr>
              <a:t>calor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</a:rPr>
              <a:t>.</a:t>
            </a:r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7794" y="3350879"/>
            <a:ext cx="192956" cy="192956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726186" y="3341578"/>
            <a:ext cx="1692622" cy="211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Medidas adaptadas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4726186" y="3804121"/>
            <a:ext cx="3948633" cy="84599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</a:rPr>
              <a:t>Teniendo en cuenta el fenómeno, las características de la tarea y </a:t>
            </a:r>
            <a:r>
              <a:rPr lang="en-US" sz="1400" dirty="0" err="1">
                <a:solidFill>
                  <a:srgbClr val="384653"/>
                </a:solidFill>
                <a:latin typeface="Montserrat" pitchFamily="34" charset="0"/>
              </a:rPr>
              <a:t>el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</a:rPr>
              <a:t> estado biológico del </a:t>
            </a:r>
            <a:r>
              <a:rPr lang="en-US" sz="1400" dirty="0" err="1">
                <a:solidFill>
                  <a:srgbClr val="384653"/>
                </a:solidFill>
                <a:latin typeface="Montserrat" pitchFamily="34" charset="0"/>
              </a:rPr>
              <a:t>trabajador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</a:rPr>
              <a:t>.</a:t>
            </a: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1AD2B41-670B-F21F-52DD-CB28694CF0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9479" y="4650111"/>
            <a:ext cx="1269981" cy="285813"/>
          </a:xfrm>
          <a:prstGeom prst="rect">
            <a:avLst/>
          </a:prstGeom>
        </p:spPr>
      </p:pic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63815B65-BED6-F33E-A271-F249A6AD842B}"/>
              </a:ext>
            </a:extLst>
          </p:cNvPr>
          <p:cNvCxnSpPr/>
          <p:nvPr/>
        </p:nvCxnSpPr>
        <p:spPr>
          <a:xfrm>
            <a:off x="4236719" y="1787236"/>
            <a:ext cx="0" cy="28055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F8523-72DA-4A36-327C-62408EFE2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9C13F102-79BC-A307-B666-86525E0A1176}"/>
              </a:ext>
            </a:extLst>
          </p:cNvPr>
          <p:cNvSpPr/>
          <p:nvPr/>
        </p:nvSpPr>
        <p:spPr>
          <a:xfrm>
            <a:off x="473943" y="646956"/>
            <a:ext cx="6896026" cy="4231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El RDL 4/2023 y la reforma del RD 486/1997</a:t>
            </a:r>
            <a:endParaRPr lang="en-US" sz="265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5CF0819-AA59-7443-B3F7-D4EDC60F8E85}"/>
              </a:ext>
            </a:extLst>
          </p:cNvPr>
          <p:cNvSpPr/>
          <p:nvPr/>
        </p:nvSpPr>
        <p:spPr>
          <a:xfrm>
            <a:off x="506166" y="1236995"/>
            <a:ext cx="3054548" cy="211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13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CD51C32-A1ED-D1F4-D2EF-6AB47A5FD858}"/>
              </a:ext>
            </a:extLst>
          </p:cNvPr>
          <p:cNvSpPr/>
          <p:nvPr/>
        </p:nvSpPr>
        <p:spPr>
          <a:xfrm>
            <a:off x="459929" y="1711449"/>
            <a:ext cx="3767539" cy="19162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0000"/>
              </a:lnSpc>
              <a:buNone/>
            </a:pPr>
            <a:endParaRPr lang="en-US" sz="1400" dirty="0"/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A5030A51-D25F-EB39-11EE-94C0CCD554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6422" y="1728527"/>
            <a:ext cx="192956" cy="192956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D9C90778-83B3-8967-E918-613A1537E5A5}"/>
              </a:ext>
            </a:extLst>
          </p:cNvPr>
          <p:cNvSpPr/>
          <p:nvPr/>
        </p:nvSpPr>
        <p:spPr>
          <a:xfrm>
            <a:off x="4726186" y="1724546"/>
            <a:ext cx="1692622" cy="211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Si las </a:t>
            </a:r>
            <a:r>
              <a:rPr lang="en-US" sz="1300" b="1" dirty="0" err="1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medidas</a:t>
            </a:r>
            <a:r>
              <a:rPr lang="en-US" sz="13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</a:t>
            </a:r>
            <a:r>
              <a:rPr lang="en-US" sz="1300" b="1" dirty="0" err="1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previstas</a:t>
            </a:r>
            <a:r>
              <a:rPr lang="en-US" sz="13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no </a:t>
            </a:r>
            <a:r>
              <a:rPr lang="en-US" sz="1300" b="1" dirty="0" err="1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garantizan</a:t>
            </a:r>
            <a:r>
              <a:rPr lang="en-US" sz="13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la </a:t>
            </a:r>
            <a:r>
              <a:rPr lang="en-US" sz="1300" b="1" dirty="0" err="1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protección</a:t>
            </a:r>
            <a:endParaRPr lang="en-US" sz="130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7A21DB8A-FA02-164F-B72E-90EB00760C72}"/>
              </a:ext>
            </a:extLst>
          </p:cNvPr>
          <p:cNvSpPr/>
          <p:nvPr/>
        </p:nvSpPr>
        <p:spPr>
          <a:xfrm>
            <a:off x="4735438" y="2036663"/>
            <a:ext cx="3948633" cy="401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Del riesgo derivado de </a:t>
            </a:r>
            <a:r>
              <a:rPr lang="en-US" sz="10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fenómenos meteorológicos adversos</a:t>
            </a: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</a:t>
            </a:r>
            <a:r>
              <a:rPr lang="en-US" sz="10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incluyendo</a:t>
            </a:r>
            <a:r>
              <a:rPr lang="en-US" sz="10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temperaturas extremas — no solo calor.</a:t>
            </a:r>
            <a:endParaRPr lang="en-US" sz="1000" dirty="0"/>
          </a:p>
        </p:txBody>
      </p:sp>
      <p:pic>
        <p:nvPicPr>
          <p:cNvPr id="10" name="Image 1" descr="preencoded.png">
            <a:extLst>
              <a:ext uri="{FF2B5EF4-FFF2-40B4-BE49-F238E27FC236}">
                <a16:creationId xmlns:a16="http://schemas.microsoft.com/office/drawing/2014/main" id="{4082A001-782E-9E4A-1009-440DB27B9B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6422" y="2650636"/>
            <a:ext cx="192956" cy="192956"/>
          </a:xfrm>
          <a:prstGeom prst="rect">
            <a:avLst/>
          </a:prstGeom>
        </p:spPr>
      </p:pic>
      <p:sp>
        <p:nvSpPr>
          <p:cNvPr id="11" name="Text 7">
            <a:extLst>
              <a:ext uri="{FF2B5EF4-FFF2-40B4-BE49-F238E27FC236}">
                <a16:creationId xmlns:a16="http://schemas.microsoft.com/office/drawing/2014/main" id="{985E8D54-3E76-AC02-F6B5-82CCFBF9C0A8}"/>
              </a:ext>
            </a:extLst>
          </p:cNvPr>
          <p:cNvSpPr/>
          <p:nvPr/>
        </p:nvSpPr>
        <p:spPr>
          <a:xfrm>
            <a:off x="4735438" y="2641335"/>
            <a:ext cx="1692622" cy="2115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es-ES" sz="1400" dirty="0">
                <a:solidFill>
                  <a:srgbClr val="384653"/>
                </a:solidFill>
                <a:latin typeface="Barlow Bold" panose="020B0604020202020204" charset="0"/>
              </a:rPr>
              <a:t>Se a</a:t>
            </a:r>
            <a:r>
              <a:rPr lang="es-ES" sz="1400" dirty="0">
                <a:latin typeface="Barlow Bold" panose="020B0604020202020204" charset="0"/>
              </a:rPr>
              <a:t>daptarán las condiciones de trabajo</a:t>
            </a:r>
            <a:endParaRPr lang="en-US" sz="1400" dirty="0">
              <a:solidFill>
                <a:srgbClr val="384653"/>
              </a:solidFill>
              <a:latin typeface="Barlow Bold" panose="020B0604020202020204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38D81D2B-C630-9632-47DC-E927CAC913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9479" y="4650111"/>
            <a:ext cx="1269981" cy="285813"/>
          </a:xfrm>
          <a:prstGeom prst="rect">
            <a:avLst/>
          </a:prstGeom>
        </p:spPr>
      </p:pic>
      <p:sp>
        <p:nvSpPr>
          <p:cNvPr id="2" name="Text 9">
            <a:extLst>
              <a:ext uri="{FF2B5EF4-FFF2-40B4-BE49-F238E27FC236}">
                <a16:creationId xmlns:a16="http://schemas.microsoft.com/office/drawing/2014/main" id="{D4680BCF-A55A-17C0-708F-621AB0939495}"/>
              </a:ext>
            </a:extLst>
          </p:cNvPr>
          <p:cNvSpPr/>
          <p:nvPr/>
        </p:nvSpPr>
        <p:spPr>
          <a:xfrm>
            <a:off x="423970" y="1268849"/>
            <a:ext cx="2235920" cy="413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Mecanismo automático</a:t>
            </a:r>
            <a:endParaRPr lang="en-US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33C9A80E-3FC4-47B8-8D13-20EC3CC17CDE}"/>
              </a:ext>
            </a:extLst>
          </p:cNvPr>
          <p:cNvSpPr txBox="1"/>
          <p:nvPr/>
        </p:nvSpPr>
        <p:spPr>
          <a:xfrm>
            <a:off x="402972" y="1621958"/>
            <a:ext cx="457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384653"/>
                </a:solidFill>
                <a:latin typeface="Montserrat" pitchFamily="34" charset="0"/>
              </a:rPr>
              <a:t>Alertas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</a:rPr>
              <a:t> de la AEMET u </a:t>
            </a:r>
            <a:r>
              <a:rPr lang="en-US" sz="1400" dirty="0" err="1">
                <a:solidFill>
                  <a:srgbClr val="384653"/>
                </a:solidFill>
                <a:latin typeface="Montserrat" pitchFamily="34" charset="0"/>
              </a:rPr>
              <a:t>órgano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1400" dirty="0" err="1">
                <a:solidFill>
                  <a:srgbClr val="384653"/>
                </a:solidFill>
                <a:latin typeface="Montserrat" pitchFamily="34" charset="0"/>
              </a:rPr>
              <a:t>autonómico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endParaRPr lang="es-ES" sz="1400" dirty="0">
              <a:solidFill>
                <a:srgbClr val="384653"/>
              </a:solidFill>
              <a:latin typeface="Montserrat" pitchFamily="34" charset="0"/>
            </a:endParaRP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41EC6237-BC07-406C-9F75-8D3AE97533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166" y="2002800"/>
            <a:ext cx="4043212" cy="615982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DA871B73-4DEC-0496-CBBF-DBE5FE5B4C83}"/>
              </a:ext>
            </a:extLst>
          </p:cNvPr>
          <p:cNvSpPr txBox="1"/>
          <p:nvPr/>
        </p:nvSpPr>
        <p:spPr>
          <a:xfrm>
            <a:off x="4750224" y="3354841"/>
            <a:ext cx="41345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000" dirty="0">
                <a:solidFill>
                  <a:srgbClr val="384653"/>
                </a:solidFill>
                <a:latin typeface="Montserrat" pitchFamily="34" charset="0"/>
              </a:rPr>
              <a:t>Incluida la reducción o modificación de las horas de desarrollo de la jornada prevista</a:t>
            </a:r>
          </a:p>
        </p:txBody>
      </p: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AB82CD61-44F5-12C2-C214-5C5AA9C3E28F}"/>
              </a:ext>
            </a:extLst>
          </p:cNvPr>
          <p:cNvCxnSpPr/>
          <p:nvPr/>
        </p:nvCxnSpPr>
        <p:spPr>
          <a:xfrm>
            <a:off x="6690360" y="3020226"/>
            <a:ext cx="0" cy="3427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uadroTexto 26">
            <a:extLst>
              <a:ext uri="{FF2B5EF4-FFF2-40B4-BE49-F238E27FC236}">
                <a16:creationId xmlns:a16="http://schemas.microsoft.com/office/drawing/2014/main" id="{2FF1D9A0-83BC-BF41-6916-E282AD7C237F}"/>
              </a:ext>
            </a:extLst>
          </p:cNvPr>
          <p:cNvSpPr txBox="1"/>
          <p:nvPr/>
        </p:nvSpPr>
        <p:spPr>
          <a:xfrm>
            <a:off x="678565" y="3793319"/>
            <a:ext cx="4549378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solidFill>
                  <a:srgbClr val="384653"/>
                </a:solidFill>
                <a:latin typeface="Montserrat" pitchFamily="34" charset="0"/>
              </a:rPr>
              <a:t>Refuerzo de la </a:t>
            </a:r>
            <a:r>
              <a:rPr lang="en-US" sz="1200" dirty="0" err="1">
                <a:solidFill>
                  <a:srgbClr val="384653"/>
                </a:solidFill>
                <a:latin typeface="Montserrat" pitchFamily="34" charset="0"/>
              </a:rPr>
              <a:t>protección</a:t>
            </a:r>
            <a:r>
              <a:rPr lang="en-US" sz="120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1200" dirty="0" err="1">
                <a:solidFill>
                  <a:srgbClr val="384653"/>
                </a:solidFill>
                <a:latin typeface="Montserrat" pitchFamily="34" charset="0"/>
              </a:rPr>
              <a:t>eficaz</a:t>
            </a:r>
            <a:r>
              <a:rPr lang="en-US" sz="1200" dirty="0">
                <a:solidFill>
                  <a:srgbClr val="384653"/>
                </a:solidFill>
                <a:latin typeface="Montserrat" pitchFamily="34" charset="0"/>
              </a:rPr>
              <a:t> de la </a:t>
            </a:r>
            <a:r>
              <a:rPr lang="en-US" sz="1200" dirty="0" err="1">
                <a:solidFill>
                  <a:srgbClr val="384653"/>
                </a:solidFill>
                <a:latin typeface="Montserrat" pitchFamily="34" charset="0"/>
              </a:rPr>
              <a:t>salud</a:t>
            </a:r>
            <a:r>
              <a:rPr lang="en-US" sz="120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1200" dirty="0" err="1">
                <a:solidFill>
                  <a:srgbClr val="384653"/>
                </a:solidFill>
                <a:latin typeface="Montserrat" pitchFamily="34" charset="0"/>
              </a:rPr>
              <a:t>laboral</a:t>
            </a:r>
            <a:r>
              <a:rPr lang="en-US" sz="1200" dirty="0">
                <a:solidFill>
                  <a:srgbClr val="384653"/>
                </a:solidFill>
                <a:latin typeface="Montserrat" pitchFamily="34" charset="0"/>
              </a:rPr>
              <a:t>; </a:t>
            </a:r>
            <a:endParaRPr lang="es-ES" sz="1200" dirty="0">
              <a:solidFill>
                <a:srgbClr val="384653"/>
              </a:solidFill>
              <a:latin typeface="Montserrat" pitchFamily="34" charset="0"/>
            </a:endParaRPr>
          </a:p>
          <a:p>
            <a:pPr marL="342900" lvl="0" indent="-342900" algn="just"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 err="1">
                <a:solidFill>
                  <a:srgbClr val="384653"/>
                </a:solidFill>
                <a:latin typeface="Montserrat" pitchFamily="34" charset="0"/>
              </a:rPr>
              <a:t>Adapta</a:t>
            </a:r>
            <a:r>
              <a:rPr lang="en-US" sz="1200" dirty="0">
                <a:solidFill>
                  <a:srgbClr val="384653"/>
                </a:solidFill>
                <a:latin typeface="Montserrat" pitchFamily="34" charset="0"/>
              </a:rPr>
              <a:t> PRL al </a:t>
            </a:r>
            <a:r>
              <a:rPr lang="en-US" sz="1200" dirty="0" err="1">
                <a:solidFill>
                  <a:srgbClr val="384653"/>
                </a:solidFill>
                <a:latin typeface="Montserrat" pitchFamily="34" charset="0"/>
              </a:rPr>
              <a:t>cambio</a:t>
            </a:r>
            <a:r>
              <a:rPr lang="en-US" sz="120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1200" dirty="0" err="1">
                <a:solidFill>
                  <a:srgbClr val="384653"/>
                </a:solidFill>
                <a:latin typeface="Montserrat" pitchFamily="34" charset="0"/>
              </a:rPr>
              <a:t>climático</a:t>
            </a:r>
            <a:r>
              <a:rPr lang="en-US" sz="1200" dirty="0">
                <a:solidFill>
                  <a:srgbClr val="384653"/>
                </a:solidFill>
                <a:latin typeface="Montserrat" pitchFamily="34" charset="0"/>
              </a:rPr>
              <a:t>; </a:t>
            </a:r>
            <a:endParaRPr lang="es-ES" sz="1200" dirty="0">
              <a:solidFill>
                <a:srgbClr val="384653"/>
              </a:solidFill>
              <a:latin typeface="Montserrat" pitchFamily="34" charset="0"/>
            </a:endParaRPr>
          </a:p>
          <a:p>
            <a:pPr marL="342900" lvl="0" indent="-342900" algn="just"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>
                <a:solidFill>
                  <a:srgbClr val="384653"/>
                </a:solidFill>
                <a:latin typeface="Montserrat" pitchFamily="34" charset="0"/>
              </a:rPr>
              <a:t>Reduce </a:t>
            </a:r>
            <a:r>
              <a:rPr lang="en-US" sz="1200" dirty="0" err="1">
                <a:solidFill>
                  <a:srgbClr val="384653"/>
                </a:solidFill>
                <a:latin typeface="Montserrat" pitchFamily="34" charset="0"/>
              </a:rPr>
              <a:t>accidentes</a:t>
            </a:r>
            <a:r>
              <a:rPr lang="en-US" sz="1200" dirty="0">
                <a:solidFill>
                  <a:srgbClr val="384653"/>
                </a:solidFill>
                <a:latin typeface="Montserrat" pitchFamily="34" charset="0"/>
              </a:rPr>
              <a:t> y </a:t>
            </a:r>
            <a:r>
              <a:rPr lang="en-US" sz="1200" dirty="0" err="1">
                <a:solidFill>
                  <a:srgbClr val="384653"/>
                </a:solidFill>
                <a:latin typeface="Montserrat" pitchFamily="34" charset="0"/>
              </a:rPr>
              <a:t>muertes</a:t>
            </a:r>
            <a:r>
              <a:rPr lang="en-US" sz="1200" dirty="0">
                <a:solidFill>
                  <a:srgbClr val="384653"/>
                </a:solidFill>
                <a:latin typeface="Montserrat" pitchFamily="34" charset="0"/>
              </a:rPr>
              <a:t> por </a:t>
            </a:r>
            <a:r>
              <a:rPr lang="en-US" sz="1200" dirty="0" err="1">
                <a:solidFill>
                  <a:srgbClr val="384653"/>
                </a:solidFill>
                <a:latin typeface="Montserrat" pitchFamily="34" charset="0"/>
              </a:rPr>
              <a:t>estrés</a:t>
            </a:r>
            <a:r>
              <a:rPr lang="en-US" sz="120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1200" dirty="0" err="1">
                <a:solidFill>
                  <a:srgbClr val="384653"/>
                </a:solidFill>
                <a:latin typeface="Montserrat" pitchFamily="34" charset="0"/>
              </a:rPr>
              <a:t>térmico</a:t>
            </a:r>
            <a:r>
              <a:rPr lang="en-US" sz="1200" dirty="0">
                <a:solidFill>
                  <a:srgbClr val="384653"/>
                </a:solidFill>
                <a:latin typeface="Montserrat" pitchFamily="34" charset="0"/>
              </a:rPr>
              <a:t>; </a:t>
            </a:r>
            <a:endParaRPr lang="es-ES" sz="1200" dirty="0">
              <a:solidFill>
                <a:srgbClr val="384653"/>
              </a:solidFill>
              <a:latin typeface="Montserrat" pitchFamily="34" charset="0"/>
            </a:endParaRPr>
          </a:p>
          <a:p>
            <a:pPr marL="342900" lvl="0" indent="-342900" algn="just"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dirty="0" err="1">
                <a:solidFill>
                  <a:srgbClr val="384653"/>
                </a:solidFill>
                <a:latin typeface="Montserrat" pitchFamily="34" charset="0"/>
              </a:rPr>
              <a:t>Concreta</a:t>
            </a:r>
            <a:r>
              <a:rPr lang="en-US" sz="120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1200" dirty="0" err="1">
                <a:solidFill>
                  <a:srgbClr val="384653"/>
                </a:solidFill>
                <a:latin typeface="Montserrat" pitchFamily="34" charset="0"/>
              </a:rPr>
              <a:t>obligaciones</a:t>
            </a:r>
            <a:r>
              <a:rPr lang="en-US" sz="120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1200" dirty="0" err="1">
                <a:solidFill>
                  <a:srgbClr val="384653"/>
                </a:solidFill>
                <a:latin typeface="Montserrat" pitchFamily="34" charset="0"/>
              </a:rPr>
              <a:t>empresariales</a:t>
            </a:r>
            <a:endParaRPr lang="es-ES" sz="1200" dirty="0">
              <a:solidFill>
                <a:srgbClr val="384653"/>
              </a:solidFill>
              <a:latin typeface="Montserrat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2CD4615B-250E-AB1F-0B55-6B6F89DFA5DF}"/>
              </a:ext>
            </a:extLst>
          </p:cNvPr>
          <p:cNvSpPr/>
          <p:nvPr/>
        </p:nvSpPr>
        <p:spPr>
          <a:xfrm>
            <a:off x="604540" y="3755009"/>
            <a:ext cx="4549378" cy="134400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 descr="🌦️ Muchas veces no sabemos bien qué significan los avisos meteorológicos  como el que se activará este anoche. Y ante la duda, ¡toca divulgar! 🚨 Los  avisos de AEMET (amarillo, naranja y">
            <a:extLst>
              <a:ext uri="{FF2B5EF4-FFF2-40B4-BE49-F238E27FC236}">
                <a16:creationId xmlns:a16="http://schemas.microsoft.com/office/drawing/2014/main" id="{B3426585-FC54-8ABB-0D1B-BFCAB4D00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65" y="2624058"/>
            <a:ext cx="1584575" cy="105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1050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02943" y="572200"/>
            <a:ext cx="4767114" cy="579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El papel de la negociación colectiva: el Convenio de Construcción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3891789" y="1280211"/>
            <a:ext cx="2276177" cy="2894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VII Convenio General del Sector de la Construcción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3902943" y="1642464"/>
            <a:ext cx="2276177" cy="464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ejemplo más avanzado de adaptación climática sectorial. Incorpora un </a:t>
            </a:r>
            <a:r>
              <a:rPr lang="en-US" sz="6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artículo específico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con obligaciones preventivas muy concretas frente a temperaturas extremas.</a:t>
            </a:r>
            <a:endParaRPr lang="en-US" sz="650" dirty="0"/>
          </a:p>
        </p:txBody>
      </p:sp>
      <p:sp>
        <p:nvSpPr>
          <p:cNvPr id="7" name="Text 4"/>
          <p:cNvSpPr/>
          <p:nvPr/>
        </p:nvSpPr>
        <p:spPr>
          <a:xfrm>
            <a:off x="6398642" y="1490365"/>
            <a:ext cx="1615306" cy="144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Garantías adicionales</a:t>
            </a:r>
            <a:endParaRPr lang="en-US" sz="900" dirty="0"/>
          </a:p>
        </p:txBody>
      </p:sp>
      <p:sp>
        <p:nvSpPr>
          <p:cNvPr id="8" name="Shape 5"/>
          <p:cNvSpPr/>
          <p:nvPr/>
        </p:nvSpPr>
        <p:spPr>
          <a:xfrm>
            <a:off x="6398642" y="1699394"/>
            <a:ext cx="2276177" cy="745331"/>
          </a:xfrm>
          <a:prstGeom prst="roundRect">
            <a:avLst>
              <a:gd name="adj" fmla="val 6134"/>
            </a:avLst>
          </a:prstGeom>
          <a:solidFill>
            <a:srgbClr val="FFFFFF"/>
          </a:solidFill>
          <a:ln w="9525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9117" y="1699394"/>
            <a:ext cx="38100" cy="74533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524699" y="1796876"/>
            <a:ext cx="1158106" cy="144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Preaviso de 72 horas</a:t>
            </a:r>
            <a:endParaRPr lang="en-US" sz="900" dirty="0"/>
          </a:p>
        </p:txBody>
      </p:sp>
      <p:sp>
        <p:nvSpPr>
          <p:cNvPr id="11" name="Text 7"/>
          <p:cNvSpPr/>
          <p:nvPr/>
        </p:nvSpPr>
        <p:spPr>
          <a:xfrm>
            <a:off x="6524699" y="1998762"/>
            <a:ext cx="2052638" cy="3484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Información a trabajadores sobre cambios horarios vinculada a alertas AEMET naranja o rojo.</a:t>
            </a:r>
            <a:endParaRPr lang="en-US" sz="650" dirty="0"/>
          </a:p>
        </p:txBody>
      </p:sp>
      <p:sp>
        <p:nvSpPr>
          <p:cNvPr id="12" name="Shape 8"/>
          <p:cNvSpPr/>
          <p:nvPr/>
        </p:nvSpPr>
        <p:spPr>
          <a:xfrm>
            <a:off x="6398642" y="2501875"/>
            <a:ext cx="2276177" cy="629171"/>
          </a:xfrm>
          <a:prstGeom prst="roundRect">
            <a:avLst>
              <a:gd name="adj" fmla="val 7267"/>
            </a:avLst>
          </a:prstGeom>
          <a:solidFill>
            <a:srgbClr val="FFFFFF"/>
          </a:solidFill>
          <a:ln w="9525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9117" y="2501875"/>
            <a:ext cx="38100" cy="629171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6524699" y="2599358"/>
            <a:ext cx="1158106" cy="144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Conciliación familiar</a:t>
            </a:r>
            <a:endParaRPr lang="en-US" sz="900" dirty="0"/>
          </a:p>
        </p:txBody>
      </p:sp>
      <p:sp>
        <p:nvSpPr>
          <p:cNvPr id="15" name="Text 10"/>
          <p:cNvSpPr/>
          <p:nvPr/>
        </p:nvSpPr>
        <p:spPr>
          <a:xfrm>
            <a:off x="6524699" y="2801243"/>
            <a:ext cx="2052638" cy="2323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Protección cuando el trabajador no puede adaptar su horario por razones de conciliación.</a:t>
            </a:r>
            <a:endParaRPr lang="en-US" sz="650" dirty="0"/>
          </a:p>
        </p:txBody>
      </p:sp>
      <p:sp>
        <p:nvSpPr>
          <p:cNvPr id="16" name="Shape 11"/>
          <p:cNvSpPr/>
          <p:nvPr/>
        </p:nvSpPr>
        <p:spPr>
          <a:xfrm>
            <a:off x="6398642" y="3188196"/>
            <a:ext cx="2276177" cy="629171"/>
          </a:xfrm>
          <a:prstGeom prst="roundRect">
            <a:avLst>
              <a:gd name="adj" fmla="val 7267"/>
            </a:avLst>
          </a:prstGeom>
          <a:solidFill>
            <a:srgbClr val="FFFFFF"/>
          </a:solidFill>
          <a:ln w="9525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9117" y="3188196"/>
            <a:ext cx="38100" cy="629171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524699" y="3285679"/>
            <a:ext cx="1175593" cy="144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Recuperación de horas</a:t>
            </a:r>
            <a:endParaRPr lang="en-US" sz="900" dirty="0"/>
          </a:p>
        </p:txBody>
      </p:sp>
      <p:sp>
        <p:nvSpPr>
          <p:cNvPr id="19" name="Text 13"/>
          <p:cNvSpPr/>
          <p:nvPr/>
        </p:nvSpPr>
        <p:spPr>
          <a:xfrm>
            <a:off x="6524699" y="3487564"/>
            <a:ext cx="2052638" cy="2323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70% de las horas de los avisos naranja y rojo, recuperables en los 6 meses siguientes.</a:t>
            </a:r>
            <a:endParaRPr lang="en-US" sz="650" dirty="0"/>
          </a:p>
        </p:txBody>
      </p:sp>
      <p:sp>
        <p:nvSpPr>
          <p:cNvPr id="20" name="Shape 14"/>
          <p:cNvSpPr/>
          <p:nvPr/>
        </p:nvSpPr>
        <p:spPr>
          <a:xfrm>
            <a:off x="3902943" y="3945954"/>
            <a:ext cx="1550938" cy="596801"/>
          </a:xfrm>
          <a:prstGeom prst="roundRect">
            <a:avLst>
              <a:gd name="adj" fmla="val 22123"/>
            </a:avLst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Text 15"/>
          <p:cNvSpPr/>
          <p:nvPr/>
        </p:nvSpPr>
        <p:spPr>
          <a:xfrm>
            <a:off x="3995663" y="4038674"/>
            <a:ext cx="1158106" cy="144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Horarios</a:t>
            </a:r>
            <a:endParaRPr lang="en-US" sz="900" dirty="0"/>
          </a:p>
        </p:txBody>
      </p:sp>
      <p:sp>
        <p:nvSpPr>
          <p:cNvPr id="22" name="Text 16"/>
          <p:cNvSpPr/>
          <p:nvPr/>
        </p:nvSpPr>
        <p:spPr>
          <a:xfrm>
            <a:off x="3995663" y="4217715"/>
            <a:ext cx="1365498" cy="2323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Modificación, adelanto o retraso de jornada</a:t>
            </a:r>
            <a:endParaRPr lang="en-US" sz="650" dirty="0"/>
          </a:p>
        </p:txBody>
      </p:sp>
      <p:sp>
        <p:nvSpPr>
          <p:cNvPr id="23" name="Shape 17"/>
          <p:cNvSpPr/>
          <p:nvPr/>
        </p:nvSpPr>
        <p:spPr>
          <a:xfrm>
            <a:off x="5511031" y="3945954"/>
            <a:ext cx="1550938" cy="596801"/>
          </a:xfrm>
          <a:prstGeom prst="roundRect">
            <a:avLst>
              <a:gd name="adj" fmla="val 22123"/>
            </a:avLst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4" name="Text 18"/>
          <p:cNvSpPr/>
          <p:nvPr/>
        </p:nvSpPr>
        <p:spPr>
          <a:xfrm>
            <a:off x="5603751" y="4038674"/>
            <a:ext cx="1158106" cy="144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Interrupciones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5603751" y="4217715"/>
            <a:ext cx="1365498" cy="2323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Suspensión temporal y reanudación posterior</a:t>
            </a:r>
            <a:endParaRPr lang="en-US" sz="650" dirty="0"/>
          </a:p>
        </p:txBody>
      </p:sp>
      <p:sp>
        <p:nvSpPr>
          <p:cNvPr id="26" name="Shape 20"/>
          <p:cNvSpPr/>
          <p:nvPr/>
        </p:nvSpPr>
        <p:spPr>
          <a:xfrm>
            <a:off x="7119119" y="3945954"/>
            <a:ext cx="1550938" cy="596801"/>
          </a:xfrm>
          <a:prstGeom prst="roundRect">
            <a:avLst>
              <a:gd name="adj" fmla="val 22123"/>
            </a:avLst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7" name="Text 21"/>
          <p:cNvSpPr/>
          <p:nvPr/>
        </p:nvSpPr>
        <p:spPr>
          <a:xfrm>
            <a:off x="7211839" y="4038674"/>
            <a:ext cx="1158106" cy="144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Alternativas</a:t>
            </a:r>
            <a:endParaRPr lang="en-US" sz="900" dirty="0"/>
          </a:p>
        </p:txBody>
      </p:sp>
      <p:sp>
        <p:nvSpPr>
          <p:cNvPr id="28" name="Text 22"/>
          <p:cNvSpPr/>
          <p:nvPr/>
        </p:nvSpPr>
        <p:spPr>
          <a:xfrm>
            <a:off x="7211839" y="4217715"/>
            <a:ext cx="1365498" cy="2323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6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Prioridad de tareas en condiciones seguras</a:t>
            </a:r>
            <a:endParaRPr lang="en-US" sz="650" dirty="0"/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F468020B-0995-9547-A368-CE1E1DD3CC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9479" y="4650111"/>
            <a:ext cx="1269981" cy="285813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73943" y="618753"/>
            <a:ext cx="7900169" cy="356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La DANA y el RDL 8/2024: hacia una protección más amplia</a:t>
            </a:r>
            <a:endParaRPr lang="en-US" sz="22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16" y="4178647"/>
            <a:ext cx="135359" cy="10827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D2E0F0B-6A70-D051-4718-76676CD40F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6362" y="4793017"/>
            <a:ext cx="1269981" cy="28581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3746721-234F-9D8F-695E-682D483B74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575" y="1474571"/>
            <a:ext cx="3637280" cy="2643700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A32684E8-37D9-43ED-E64B-CB56FF2F68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6896" y="1639795"/>
            <a:ext cx="3791113" cy="24884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607A51-B5B3-30BE-FD37-DB90A66837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>
            <a:extLst>
              <a:ext uri="{FF2B5EF4-FFF2-40B4-BE49-F238E27FC236}">
                <a16:creationId xmlns:a16="http://schemas.microsoft.com/office/drawing/2014/main" id="{E07C201A-621B-2682-500C-322EF84F8FEF}"/>
              </a:ext>
            </a:extLst>
          </p:cNvPr>
          <p:cNvSpPr/>
          <p:nvPr/>
        </p:nvSpPr>
        <p:spPr>
          <a:xfrm>
            <a:off x="473943" y="618753"/>
            <a:ext cx="7900169" cy="356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La DANA y el RDL 8/2024: hacia una protección más amplia</a:t>
            </a:r>
            <a:endParaRPr lang="en-US" sz="22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8E2D966-9F42-3418-CCAF-CE1925C9C1C6}"/>
              </a:ext>
            </a:extLst>
          </p:cNvPr>
          <p:cNvSpPr/>
          <p:nvPr/>
        </p:nvSpPr>
        <p:spPr>
          <a:xfrm>
            <a:off x="5011327" y="1171833"/>
            <a:ext cx="2459608" cy="1782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El permiso climático (art. 37 ET)</a:t>
            </a:r>
            <a:endParaRPr lang="en-US" sz="11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A5BFEF3-065B-EB80-986D-756A50116143}"/>
              </a:ext>
            </a:extLst>
          </p:cNvPr>
          <p:cNvSpPr/>
          <p:nvPr/>
        </p:nvSpPr>
        <p:spPr>
          <a:xfrm>
            <a:off x="5011327" y="1486427"/>
            <a:ext cx="3663417" cy="9358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Derecho retribuido del </a:t>
            </a:r>
            <a:r>
              <a:rPr lang="en-US" sz="85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trabajador</a:t>
            </a: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85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cuando</a:t>
            </a: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</a:t>
            </a:r>
          </a:p>
          <a:p>
            <a:pPr marL="0" indent="0" algn="l">
              <a:lnSpc>
                <a:spcPct val="120000"/>
              </a:lnSpc>
              <a:buNone/>
            </a:pPr>
            <a:endParaRPr lang="en-US" sz="850" dirty="0">
              <a:solidFill>
                <a:srgbClr val="384653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171450" indent="-171450" algn="l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sea </a:t>
            </a:r>
            <a:r>
              <a:rPr lang="en-US" sz="8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imposible acudir al centro de trabajo</a:t>
            </a: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por </a:t>
            </a:r>
            <a:r>
              <a:rPr lang="en-US" sz="85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recomendaciones</a:t>
            </a: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</a:t>
            </a:r>
            <a:r>
              <a:rPr lang="en-US" sz="85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limitaciones</a:t>
            </a: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o prohibiciones de las autoridades competentes, o </a:t>
            </a:r>
          </a:p>
          <a:p>
            <a:pPr algn="l">
              <a:lnSpc>
                <a:spcPct val="120000"/>
              </a:lnSpc>
            </a:pPr>
            <a:endParaRPr lang="en-US" sz="850" dirty="0">
              <a:solidFill>
                <a:srgbClr val="384653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171450" indent="-171450" algn="l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ante una situación de </a:t>
            </a:r>
            <a:r>
              <a:rPr lang="en-US" sz="8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riesgo grave e inminente</a:t>
            </a: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derivada de fenómenos meteorológicos adversos.</a:t>
            </a:r>
            <a:endParaRPr lang="en-US" sz="85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32026E7-DE3C-EB82-9FFC-8213CDD112A6}"/>
              </a:ext>
            </a:extLst>
          </p:cNvPr>
          <p:cNvSpPr/>
          <p:nvPr/>
        </p:nvSpPr>
        <p:spPr>
          <a:xfrm>
            <a:off x="5011328" y="2724520"/>
            <a:ext cx="3124795" cy="1782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Medidas complementarias del RDL 8/2024</a:t>
            </a:r>
            <a:endParaRPr lang="en-US" sz="11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D105350F-A5E6-9B5C-6C9C-995DF770903C}"/>
              </a:ext>
            </a:extLst>
          </p:cNvPr>
          <p:cNvSpPr/>
          <p:nvPr/>
        </p:nvSpPr>
        <p:spPr>
          <a:xfrm>
            <a:off x="5070086" y="3035092"/>
            <a:ext cx="2696766" cy="11523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342900" indent="-342900" algn="l">
              <a:lnSpc>
                <a:spcPct val="120000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8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ERTE por fuerza mayor climática</a:t>
            </a: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reforzados cuando persiste la imposibilidad de </a:t>
            </a:r>
            <a:r>
              <a:rPr lang="en-US" sz="85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acceso</a:t>
            </a: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                    </a:t>
            </a:r>
            <a:r>
              <a:rPr lang="en-US" sz="85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trabajo</a:t>
            </a: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 </a:t>
            </a:r>
            <a:r>
              <a:rPr lang="en-US" sz="85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distancia</a:t>
            </a:r>
            <a:endParaRPr lang="en-US" sz="850" dirty="0"/>
          </a:p>
          <a:p>
            <a:pPr marL="342900" indent="-342900" algn="l">
              <a:lnSpc>
                <a:spcPct val="120000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8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Derecho de información</a:t>
            </a: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 la representación legal sobre medidas ante alertas por catástrofes</a:t>
            </a:r>
            <a:endParaRPr lang="en-US" sz="850" dirty="0"/>
          </a:p>
          <a:p>
            <a:pPr marL="342900" indent="-342900" algn="l">
              <a:lnSpc>
                <a:spcPct val="120000"/>
              </a:lnSpc>
              <a:buSzPct val="100000"/>
              <a:buFont typeface="Wingdings" panose="05000000000000000000" pitchFamily="2" charset="2"/>
              <a:buChar char="ü"/>
            </a:pPr>
            <a:r>
              <a:rPr lang="en-US" sz="8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Negociación colectiva</a:t>
            </a: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impulsada para crear protocolos específicos</a:t>
            </a:r>
            <a:endParaRPr lang="en-US" sz="85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43111817-71E8-0C70-5D8A-3261FDDDA2D6}"/>
              </a:ext>
            </a:extLst>
          </p:cNvPr>
          <p:cNvSpPr/>
          <p:nvPr/>
        </p:nvSpPr>
        <p:spPr>
          <a:xfrm>
            <a:off x="478631" y="4306863"/>
            <a:ext cx="8196114" cy="713631"/>
          </a:xfrm>
          <a:prstGeom prst="roundRect">
            <a:avLst>
              <a:gd name="adj" fmla="val 22770"/>
            </a:avLst>
          </a:prstGeom>
          <a:solidFill>
            <a:srgbClr val="B6FCB8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77E6F03A-8F7B-5B62-4513-F586D89E4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16" y="4178647"/>
            <a:ext cx="135359" cy="108272"/>
          </a:xfrm>
          <a:prstGeom prst="rect">
            <a:avLst/>
          </a:prstGeom>
        </p:spPr>
      </p:pic>
      <p:sp>
        <p:nvSpPr>
          <p:cNvPr id="10" name="Text 7">
            <a:extLst>
              <a:ext uri="{FF2B5EF4-FFF2-40B4-BE49-F238E27FC236}">
                <a16:creationId xmlns:a16="http://schemas.microsoft.com/office/drawing/2014/main" id="{5697B9B8-17ED-C202-DC1E-9C49D4091599}"/>
              </a:ext>
            </a:extLst>
          </p:cNvPr>
          <p:cNvSpPr/>
          <p:nvPr/>
        </p:nvSpPr>
        <p:spPr>
          <a:xfrm>
            <a:off x="701650" y="4418010"/>
            <a:ext cx="7735937" cy="4679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Horizonte normativo: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La disposición final quinta del RDL 8/2024 prevé un </a:t>
            </a:r>
            <a:r>
              <a:rPr lang="en-US" sz="8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futuro reglamento específico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sobre protección de trabajadores frente al cambio climático, actualmente en elaboración por el INSST. Esto puede situar a </a:t>
            </a:r>
            <a:r>
              <a:rPr lang="en-US" sz="8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España a la vanguardia europea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en regulación preventiva climática.</a:t>
            </a:r>
            <a:endParaRPr lang="en-US" sz="850" dirty="0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42B98276-1195-3651-82D6-0C07B2E49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6362" y="4793017"/>
            <a:ext cx="1269981" cy="28581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DF407595-4AA9-A5A0-CACD-65A30DDEFF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5847" y="1283150"/>
            <a:ext cx="2975444" cy="2970509"/>
          </a:xfrm>
          <a:prstGeom prst="rect">
            <a:avLst/>
          </a:prstGeom>
        </p:spPr>
      </p:pic>
      <p:sp>
        <p:nvSpPr>
          <p:cNvPr id="13" name="Text 2">
            <a:extLst>
              <a:ext uri="{FF2B5EF4-FFF2-40B4-BE49-F238E27FC236}">
                <a16:creationId xmlns:a16="http://schemas.microsoft.com/office/drawing/2014/main" id="{3195CDC3-71F0-42E9-A0E7-A1F7B81008B6}"/>
              </a:ext>
            </a:extLst>
          </p:cNvPr>
          <p:cNvSpPr/>
          <p:nvPr/>
        </p:nvSpPr>
        <p:spPr>
          <a:xfrm>
            <a:off x="5011327" y="2467868"/>
            <a:ext cx="2459608" cy="1782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Trabajo a </a:t>
            </a:r>
            <a:r>
              <a:rPr lang="en-US" sz="1100" b="1" dirty="0" err="1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distancia</a:t>
            </a:r>
            <a:endParaRPr lang="en-US" sz="1100" dirty="0"/>
          </a:p>
        </p:txBody>
      </p: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C35758C1-F19F-726E-75EA-9F9C01798B42}"/>
              </a:ext>
            </a:extLst>
          </p:cNvPr>
          <p:cNvCxnSpPr/>
          <p:nvPr/>
        </p:nvCxnSpPr>
        <p:spPr>
          <a:xfrm>
            <a:off x="6035040" y="3396343"/>
            <a:ext cx="4441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2113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4F5B3-C994-CDEA-ED30-9218A6877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1">
            <a:extLst>
              <a:ext uri="{FF2B5EF4-FFF2-40B4-BE49-F238E27FC236}">
                <a16:creationId xmlns:a16="http://schemas.microsoft.com/office/drawing/2014/main" id="{CD2379C7-CF2B-1314-DAB3-E897CAFF991E}"/>
              </a:ext>
            </a:extLst>
          </p:cNvPr>
          <p:cNvSpPr/>
          <p:nvPr/>
        </p:nvSpPr>
        <p:spPr>
          <a:xfrm>
            <a:off x="1994743" y="678086"/>
            <a:ext cx="4767114" cy="579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MOVILIDAD SOSTENIBLE Y CAMBIO CLIMÁTICO</a:t>
            </a:r>
            <a:endParaRPr lang="en-US" sz="18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D85209D9-C2D7-531F-FA43-8C581F39E40D}"/>
              </a:ext>
            </a:extLst>
          </p:cNvPr>
          <p:cNvSpPr/>
          <p:nvPr/>
        </p:nvSpPr>
        <p:spPr>
          <a:xfrm>
            <a:off x="4010323" y="1466010"/>
            <a:ext cx="2276177" cy="28947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Ley </a:t>
            </a:r>
            <a:r>
              <a:rPr lang="en-US" sz="11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9/2025</a:t>
            </a:r>
            <a:r>
              <a:rPr lang="en-US" sz="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, de </a:t>
            </a:r>
            <a:r>
              <a:rPr lang="en-US" sz="900" b="1" dirty="0" err="1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Movilidad</a:t>
            </a:r>
            <a:r>
              <a:rPr lang="en-US" sz="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 </a:t>
            </a:r>
            <a:r>
              <a:rPr lang="en-US" sz="900" b="1" dirty="0" err="1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Sostenible</a:t>
            </a:r>
            <a:endParaRPr lang="en-US" sz="9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32E234DA-1F98-507A-942E-2BFA004FDADF}"/>
              </a:ext>
            </a:extLst>
          </p:cNvPr>
          <p:cNvSpPr/>
          <p:nvPr/>
        </p:nvSpPr>
        <p:spPr>
          <a:xfrm>
            <a:off x="4015680" y="1746878"/>
            <a:ext cx="2276177" cy="464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Planes de </a:t>
            </a:r>
            <a:r>
              <a:rPr lang="en-US" sz="14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movilidad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14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sostenible</a:t>
            </a:r>
            <a:r>
              <a:rPr lang="en-US" sz="140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al </a:t>
            </a:r>
            <a:r>
              <a:rPr lang="en-US" sz="140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trabajo</a:t>
            </a:r>
            <a:endParaRPr lang="en-US" sz="1400" dirty="0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63E0912C-90C0-17AD-6665-583081D11F78}"/>
              </a:ext>
            </a:extLst>
          </p:cNvPr>
          <p:cNvSpPr/>
          <p:nvPr/>
        </p:nvSpPr>
        <p:spPr>
          <a:xfrm>
            <a:off x="2924154" y="3185042"/>
            <a:ext cx="2276177" cy="629172"/>
          </a:xfrm>
          <a:prstGeom prst="roundRect">
            <a:avLst>
              <a:gd name="adj" fmla="val 6134"/>
            </a:avLst>
          </a:prstGeom>
          <a:solidFill>
            <a:srgbClr val="FFFFFF"/>
          </a:solidFill>
          <a:ln w="9525">
            <a:solidFill>
              <a:srgbClr val="BACFDD"/>
            </a:solidFill>
            <a:prstDash val="solid"/>
          </a:ln>
        </p:spPr>
        <p:txBody>
          <a:bodyPr/>
          <a:lstStyle/>
          <a:p>
            <a:pPr>
              <a:lnSpc>
                <a:spcPct val="104000"/>
              </a:lnSpc>
            </a:pPr>
            <a:r>
              <a:rPr lang="es-ES" sz="900" b="1" dirty="0">
                <a:solidFill>
                  <a:srgbClr val="384653"/>
                </a:solidFill>
                <a:latin typeface="Barlow Bold" pitchFamily="34" charset="0"/>
              </a:rPr>
              <a:t>Diagnóstico previo </a:t>
            </a:r>
            <a:r>
              <a:rPr lang="es-ES" sz="900" dirty="0">
                <a:solidFill>
                  <a:srgbClr val="384653"/>
                </a:solidFill>
                <a:latin typeface="Barlow Bold" pitchFamily="34" charset="0"/>
              </a:rPr>
              <a:t>(impacto ambiental, entre otros)</a:t>
            </a:r>
          </a:p>
        </p:txBody>
      </p:sp>
      <p:pic>
        <p:nvPicPr>
          <p:cNvPr id="9" name="Image 1" descr="preencoded.png">
            <a:extLst>
              <a:ext uri="{FF2B5EF4-FFF2-40B4-BE49-F238E27FC236}">
                <a16:creationId xmlns:a16="http://schemas.microsoft.com/office/drawing/2014/main" id="{FFDF2578-8EC5-B178-2BC2-20B1F87CE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9690" y="3115604"/>
            <a:ext cx="38100" cy="745331"/>
          </a:xfrm>
          <a:prstGeom prst="rect">
            <a:avLst/>
          </a:prstGeom>
        </p:spPr>
      </p:pic>
      <p:sp>
        <p:nvSpPr>
          <p:cNvPr id="12" name="Shape 8">
            <a:extLst>
              <a:ext uri="{FF2B5EF4-FFF2-40B4-BE49-F238E27FC236}">
                <a16:creationId xmlns:a16="http://schemas.microsoft.com/office/drawing/2014/main" id="{E81CB2AB-F247-8921-581D-B5CDDFFED55E}"/>
              </a:ext>
            </a:extLst>
          </p:cNvPr>
          <p:cNvSpPr/>
          <p:nvPr/>
        </p:nvSpPr>
        <p:spPr>
          <a:xfrm>
            <a:off x="5318849" y="3107939"/>
            <a:ext cx="2276177" cy="802069"/>
          </a:xfrm>
          <a:prstGeom prst="roundRect">
            <a:avLst>
              <a:gd name="adj" fmla="val 7267"/>
            </a:avLst>
          </a:prstGeom>
          <a:solidFill>
            <a:srgbClr val="FFFFFF"/>
          </a:solidFill>
          <a:ln w="9525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pic>
        <p:nvPicPr>
          <p:cNvPr id="13" name="Image 2" descr="preencoded.png">
            <a:extLst>
              <a:ext uri="{FF2B5EF4-FFF2-40B4-BE49-F238E27FC236}">
                <a16:creationId xmlns:a16="http://schemas.microsoft.com/office/drawing/2014/main" id="{44BF35E7-823A-2D5C-B99E-A48F34BF09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1716" y="3217081"/>
            <a:ext cx="38100" cy="629171"/>
          </a:xfrm>
          <a:prstGeom prst="rect">
            <a:avLst/>
          </a:prstGeom>
        </p:spPr>
      </p:pic>
      <p:sp>
        <p:nvSpPr>
          <p:cNvPr id="16" name="Shape 11">
            <a:extLst>
              <a:ext uri="{FF2B5EF4-FFF2-40B4-BE49-F238E27FC236}">
                <a16:creationId xmlns:a16="http://schemas.microsoft.com/office/drawing/2014/main" id="{62727BA9-BEF6-8992-0A7C-4BC8D96A38FE}"/>
              </a:ext>
            </a:extLst>
          </p:cNvPr>
          <p:cNvSpPr/>
          <p:nvPr/>
        </p:nvSpPr>
        <p:spPr>
          <a:xfrm>
            <a:off x="533118" y="3185043"/>
            <a:ext cx="2276177" cy="629171"/>
          </a:xfrm>
          <a:prstGeom prst="roundRect">
            <a:avLst>
              <a:gd name="adj" fmla="val 7267"/>
            </a:avLst>
          </a:prstGeom>
          <a:solidFill>
            <a:srgbClr val="FFFFFF"/>
          </a:solidFill>
          <a:ln w="9525">
            <a:solidFill>
              <a:srgbClr val="BACFDD"/>
            </a:solidFill>
            <a:prstDash val="solid"/>
          </a:ln>
        </p:spPr>
        <p:txBody>
          <a:bodyPr/>
          <a:lstStyle/>
          <a:p>
            <a:pPr>
              <a:lnSpc>
                <a:spcPct val="104000"/>
              </a:lnSpc>
            </a:pPr>
            <a:r>
              <a:rPr lang="es-ES" sz="900" b="1" dirty="0">
                <a:solidFill>
                  <a:srgbClr val="384653"/>
                </a:solidFill>
                <a:latin typeface="Barlow Bold" pitchFamily="34" charset="0"/>
              </a:rPr>
              <a:t>Centros de trabajo + 200 personas  o </a:t>
            </a:r>
          </a:p>
          <a:p>
            <a:pPr>
              <a:lnSpc>
                <a:spcPct val="104000"/>
              </a:lnSpc>
            </a:pPr>
            <a:r>
              <a:rPr lang="es-ES" sz="900" b="1" dirty="0">
                <a:solidFill>
                  <a:srgbClr val="384653"/>
                </a:solidFill>
                <a:latin typeface="Barlow Bold" pitchFamily="34" charset="0"/>
              </a:rPr>
              <a:t>                                            </a:t>
            </a:r>
            <a:r>
              <a:rPr lang="es-ES" sz="900" dirty="0">
                <a:solidFill>
                  <a:srgbClr val="384653"/>
                </a:solidFill>
                <a:latin typeface="Barlow Bold" pitchFamily="34" charset="0"/>
              </a:rPr>
              <a:t>+ 100 por turno</a:t>
            </a:r>
          </a:p>
        </p:txBody>
      </p:sp>
      <p:pic>
        <p:nvPicPr>
          <p:cNvPr id="17" name="Image 3" descr="preencoded.png">
            <a:extLst>
              <a:ext uri="{FF2B5EF4-FFF2-40B4-BE49-F238E27FC236}">
                <a16:creationId xmlns:a16="http://schemas.microsoft.com/office/drawing/2014/main" id="{53E05D2F-DF90-8E3E-5A45-6149DE66A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125" y="3173683"/>
            <a:ext cx="38100" cy="629171"/>
          </a:xfrm>
          <a:prstGeom prst="rect">
            <a:avLst/>
          </a:prstGeom>
        </p:spPr>
      </p:pic>
      <p:sp>
        <p:nvSpPr>
          <p:cNvPr id="18" name="Text 12">
            <a:extLst>
              <a:ext uri="{FF2B5EF4-FFF2-40B4-BE49-F238E27FC236}">
                <a16:creationId xmlns:a16="http://schemas.microsoft.com/office/drawing/2014/main" id="{75F4D3C5-7150-4C7F-19E3-CF49013D4769}"/>
              </a:ext>
            </a:extLst>
          </p:cNvPr>
          <p:cNvSpPr/>
          <p:nvPr/>
        </p:nvSpPr>
        <p:spPr>
          <a:xfrm>
            <a:off x="5560091" y="3177306"/>
            <a:ext cx="1175593" cy="144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171450" indent="-171450" algn="l">
              <a:lnSpc>
                <a:spcPct val="104000"/>
              </a:lnSpc>
              <a:buFont typeface="Wingdings" panose="05000000000000000000" pitchFamily="2" charset="2"/>
              <a:buChar char="ü"/>
            </a:pPr>
            <a:r>
              <a:rPr lang="en-US" sz="900" b="1" dirty="0">
                <a:solidFill>
                  <a:srgbClr val="384653"/>
                </a:solidFill>
                <a:latin typeface="Barlow Bold" pitchFamily="34" charset="0"/>
              </a:rPr>
              <a:t>Transporte </a:t>
            </a:r>
            <a:r>
              <a:rPr lang="en-US" sz="900" b="1" dirty="0" err="1">
                <a:solidFill>
                  <a:srgbClr val="384653"/>
                </a:solidFill>
                <a:latin typeface="Barlow Bold" pitchFamily="34" charset="0"/>
              </a:rPr>
              <a:t>público</a:t>
            </a:r>
            <a:r>
              <a:rPr lang="en-US" sz="900" b="1" dirty="0">
                <a:solidFill>
                  <a:srgbClr val="384653"/>
                </a:solidFill>
                <a:latin typeface="Barlow Bold" pitchFamily="34" charset="0"/>
              </a:rPr>
              <a:t> y colectivo</a:t>
            </a:r>
          </a:p>
          <a:p>
            <a:pPr marL="171450" indent="-171450" algn="l">
              <a:lnSpc>
                <a:spcPct val="104000"/>
              </a:lnSpc>
              <a:buFont typeface="Wingdings" panose="05000000000000000000" pitchFamily="2" charset="2"/>
              <a:buChar char="ü"/>
            </a:pPr>
            <a:r>
              <a:rPr lang="en-US" sz="900" b="1" dirty="0" err="1">
                <a:solidFill>
                  <a:srgbClr val="384653"/>
                </a:solidFill>
                <a:latin typeface="Barlow Bold" pitchFamily="34" charset="0"/>
              </a:rPr>
              <a:t>Movilidad</a:t>
            </a:r>
            <a:r>
              <a:rPr lang="en-US" sz="900" b="1" dirty="0">
                <a:solidFill>
                  <a:srgbClr val="384653"/>
                </a:solidFill>
                <a:latin typeface="Barlow Bold" pitchFamily="34" charset="0"/>
              </a:rPr>
              <a:t>  </a:t>
            </a:r>
            <a:r>
              <a:rPr lang="en-US" sz="900" b="1" dirty="0" err="1">
                <a:solidFill>
                  <a:srgbClr val="384653"/>
                </a:solidFill>
                <a:latin typeface="Barlow Bold" pitchFamily="34" charset="0"/>
              </a:rPr>
              <a:t>activa</a:t>
            </a:r>
            <a:endParaRPr lang="en-US" sz="900" b="1" dirty="0">
              <a:solidFill>
                <a:srgbClr val="384653"/>
              </a:solidFill>
              <a:latin typeface="Barlow Bold" pitchFamily="34" charset="0"/>
            </a:endParaRPr>
          </a:p>
          <a:p>
            <a:pPr marL="171450" indent="-171450" algn="l">
              <a:lnSpc>
                <a:spcPct val="104000"/>
              </a:lnSpc>
              <a:buFont typeface="Wingdings" panose="05000000000000000000" pitchFamily="2" charset="2"/>
              <a:buChar char="ü"/>
            </a:pPr>
            <a:r>
              <a:rPr lang="en-US" sz="900" b="1" dirty="0" err="1">
                <a:solidFill>
                  <a:srgbClr val="384653"/>
                </a:solidFill>
                <a:latin typeface="Barlow Bold" pitchFamily="34" charset="0"/>
              </a:rPr>
              <a:t>Modalidad</a:t>
            </a:r>
            <a:r>
              <a:rPr lang="en-US" sz="900" b="1" dirty="0">
                <a:solidFill>
                  <a:srgbClr val="384653"/>
                </a:solidFill>
                <a:latin typeface="Barlow Bold" pitchFamily="34" charset="0"/>
              </a:rPr>
              <a:t> </a:t>
            </a:r>
            <a:r>
              <a:rPr lang="en-US" sz="900" b="1" dirty="0" err="1">
                <a:solidFill>
                  <a:srgbClr val="384653"/>
                </a:solidFill>
                <a:latin typeface="Barlow Bold" pitchFamily="34" charset="0"/>
              </a:rPr>
              <a:t>compartida</a:t>
            </a:r>
            <a:r>
              <a:rPr lang="en-US" sz="900" b="1" dirty="0">
                <a:solidFill>
                  <a:srgbClr val="384653"/>
                </a:solidFill>
                <a:latin typeface="Barlow Bold" pitchFamily="34" charset="0"/>
              </a:rPr>
              <a:t> o </a:t>
            </a:r>
            <a:r>
              <a:rPr lang="en-US" sz="900" b="1" dirty="0" err="1">
                <a:solidFill>
                  <a:srgbClr val="384653"/>
                </a:solidFill>
                <a:latin typeface="Barlow Bold" pitchFamily="34" charset="0"/>
              </a:rPr>
              <a:t>colaborativa</a:t>
            </a:r>
            <a:endParaRPr lang="en-US" sz="900" b="1" dirty="0">
              <a:solidFill>
                <a:srgbClr val="384653"/>
              </a:solidFill>
              <a:latin typeface="Barlow Bold" pitchFamily="34" charset="0"/>
            </a:endParaRPr>
          </a:p>
          <a:p>
            <a:pPr marL="171450" indent="-171450" algn="l">
              <a:lnSpc>
                <a:spcPct val="104000"/>
              </a:lnSpc>
              <a:buFont typeface="Wingdings" panose="05000000000000000000" pitchFamily="2" charset="2"/>
              <a:buChar char="ü"/>
            </a:pPr>
            <a:r>
              <a:rPr lang="en-US" sz="900" b="1" dirty="0" err="1">
                <a:solidFill>
                  <a:srgbClr val="384653"/>
                </a:solidFill>
                <a:latin typeface="Barlow Bold" pitchFamily="34" charset="0"/>
              </a:rPr>
              <a:t>Vehiculos</a:t>
            </a:r>
            <a:r>
              <a:rPr lang="en-US" sz="900" b="1" dirty="0">
                <a:solidFill>
                  <a:srgbClr val="384653"/>
                </a:solidFill>
                <a:latin typeface="Barlow Bold" pitchFamily="34" charset="0"/>
              </a:rPr>
              <a:t> </a:t>
            </a:r>
            <a:r>
              <a:rPr lang="en-US" sz="900" b="1" dirty="0" err="1">
                <a:solidFill>
                  <a:srgbClr val="384653"/>
                </a:solidFill>
                <a:latin typeface="Barlow Bold" pitchFamily="34" charset="0"/>
              </a:rPr>
              <a:t>emisiones</a:t>
            </a:r>
            <a:r>
              <a:rPr lang="en-US" sz="900" b="1" dirty="0">
                <a:solidFill>
                  <a:srgbClr val="384653"/>
                </a:solidFill>
                <a:latin typeface="Barlow Bold" pitchFamily="34" charset="0"/>
              </a:rPr>
              <a:t> </a:t>
            </a:r>
            <a:r>
              <a:rPr lang="en-US" sz="900" b="1" dirty="0" err="1">
                <a:solidFill>
                  <a:srgbClr val="384653"/>
                </a:solidFill>
                <a:latin typeface="Barlow Bold" pitchFamily="34" charset="0"/>
              </a:rPr>
              <a:t>bajas</a:t>
            </a:r>
            <a:endParaRPr lang="en-US" sz="900" b="1" dirty="0">
              <a:solidFill>
                <a:srgbClr val="384653"/>
              </a:solidFill>
              <a:latin typeface="Barlow Bold" pitchFamily="34" charset="0"/>
            </a:endParaRPr>
          </a:p>
          <a:p>
            <a:pPr marL="171450" indent="-171450" algn="l">
              <a:lnSpc>
                <a:spcPct val="104000"/>
              </a:lnSpc>
              <a:buFont typeface="Wingdings" panose="05000000000000000000" pitchFamily="2" charset="2"/>
              <a:buChar char="ü"/>
            </a:pPr>
            <a:r>
              <a:rPr lang="en-US" sz="900" b="1" dirty="0" err="1">
                <a:solidFill>
                  <a:srgbClr val="384653"/>
                </a:solidFill>
                <a:latin typeface="Barlow Bold" pitchFamily="34" charset="0"/>
              </a:rPr>
              <a:t>Teletrabajo</a:t>
            </a:r>
            <a:endParaRPr lang="en-US" sz="900" b="1" dirty="0">
              <a:solidFill>
                <a:srgbClr val="384653"/>
              </a:solidFill>
              <a:latin typeface="Barlow Bold" pitchFamily="34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900" b="1" dirty="0">
              <a:solidFill>
                <a:srgbClr val="384653"/>
              </a:solidFill>
              <a:latin typeface="Barlow Bold" pitchFamily="34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900" b="1" dirty="0">
              <a:solidFill>
                <a:srgbClr val="384653"/>
              </a:solidFill>
              <a:latin typeface="Barlow Bold" pitchFamily="34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900" b="1" dirty="0">
              <a:solidFill>
                <a:srgbClr val="384653"/>
              </a:solidFill>
              <a:latin typeface="Barlow Bold" pitchFamily="34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900" b="1" dirty="0">
              <a:solidFill>
                <a:srgbClr val="384653"/>
              </a:solidFill>
              <a:latin typeface="Barlow Bold" pitchFamily="34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900" b="1" dirty="0">
              <a:solidFill>
                <a:srgbClr val="384653"/>
              </a:solidFill>
              <a:latin typeface="Barlow Bold" pitchFamily="34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900" b="1" dirty="0">
              <a:solidFill>
                <a:srgbClr val="384653"/>
              </a:solidFill>
              <a:latin typeface="Barlow Bold" pitchFamily="34" charset="0"/>
            </a:endParaRPr>
          </a:p>
          <a:p>
            <a:pPr marL="0" indent="0" algn="l">
              <a:lnSpc>
                <a:spcPct val="104000"/>
              </a:lnSpc>
              <a:buNone/>
            </a:pPr>
            <a:endParaRPr lang="en-US" sz="900" dirty="0"/>
          </a:p>
          <a:p>
            <a:pPr marL="0" indent="0" algn="l">
              <a:lnSpc>
                <a:spcPct val="104000"/>
              </a:lnSpc>
              <a:buNone/>
            </a:pPr>
            <a:endParaRPr lang="en-US" sz="900" dirty="0"/>
          </a:p>
        </p:txBody>
      </p:sp>
      <p:sp>
        <p:nvSpPr>
          <p:cNvPr id="20" name="Shape 14">
            <a:extLst>
              <a:ext uri="{FF2B5EF4-FFF2-40B4-BE49-F238E27FC236}">
                <a16:creationId xmlns:a16="http://schemas.microsoft.com/office/drawing/2014/main" id="{0D4F6227-AE78-4621-14BB-7F93E0EDE7D4}"/>
              </a:ext>
            </a:extLst>
          </p:cNvPr>
          <p:cNvSpPr/>
          <p:nvPr/>
        </p:nvSpPr>
        <p:spPr>
          <a:xfrm>
            <a:off x="6389116" y="2023402"/>
            <a:ext cx="1980827" cy="349886"/>
          </a:xfrm>
          <a:prstGeom prst="roundRect">
            <a:avLst>
              <a:gd name="adj" fmla="val 22123"/>
            </a:avLst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  <p:txBody>
          <a:bodyPr/>
          <a:lstStyle/>
          <a:p>
            <a:r>
              <a:rPr lang="es-ES" sz="1050" b="1" dirty="0"/>
              <a:t>Mejorar accesibilidad</a:t>
            </a:r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8B3E07D7-24C2-ADDA-BED1-D5FBE537478C}"/>
              </a:ext>
            </a:extLst>
          </p:cNvPr>
          <p:cNvSpPr/>
          <p:nvPr/>
        </p:nvSpPr>
        <p:spPr>
          <a:xfrm>
            <a:off x="5603751" y="4038674"/>
            <a:ext cx="1158106" cy="1447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endParaRPr lang="en-US" sz="900" dirty="0"/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ED83901B-1E20-4003-EBA1-B0E5DDADEE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9479" y="4650111"/>
            <a:ext cx="1269981" cy="285813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9D8C43D9-B817-3EF4-64DA-C68F0117F9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75" y="1162372"/>
            <a:ext cx="3476972" cy="181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hape 14">
            <a:extLst>
              <a:ext uri="{FF2B5EF4-FFF2-40B4-BE49-F238E27FC236}">
                <a16:creationId xmlns:a16="http://schemas.microsoft.com/office/drawing/2014/main" id="{3E803C33-A907-13AE-276B-51252F6D1315}"/>
              </a:ext>
            </a:extLst>
          </p:cNvPr>
          <p:cNvSpPr/>
          <p:nvPr/>
        </p:nvSpPr>
        <p:spPr>
          <a:xfrm>
            <a:off x="6380959" y="1545578"/>
            <a:ext cx="1988985" cy="349886"/>
          </a:xfrm>
          <a:prstGeom prst="roundRect">
            <a:avLst>
              <a:gd name="adj" fmla="val 22123"/>
            </a:avLst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  <p:txBody>
          <a:bodyPr/>
          <a:lstStyle/>
          <a:p>
            <a:r>
              <a:rPr lang="es-ES" sz="1050" b="1" dirty="0"/>
              <a:t>Reducir impacto ambiental</a:t>
            </a:r>
          </a:p>
        </p:txBody>
      </p:sp>
      <p:sp>
        <p:nvSpPr>
          <p:cNvPr id="30" name="Shape 14">
            <a:extLst>
              <a:ext uri="{FF2B5EF4-FFF2-40B4-BE49-F238E27FC236}">
                <a16:creationId xmlns:a16="http://schemas.microsoft.com/office/drawing/2014/main" id="{BAB8F097-6B0F-7891-ECA9-A1ABC489141C}"/>
              </a:ext>
            </a:extLst>
          </p:cNvPr>
          <p:cNvSpPr/>
          <p:nvPr/>
        </p:nvSpPr>
        <p:spPr>
          <a:xfrm>
            <a:off x="6380959" y="2535428"/>
            <a:ext cx="1980827" cy="446317"/>
          </a:xfrm>
          <a:prstGeom prst="roundRect">
            <a:avLst>
              <a:gd name="adj" fmla="val 22123"/>
            </a:avLst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  <p:txBody>
          <a:bodyPr/>
          <a:lstStyle/>
          <a:p>
            <a:r>
              <a:rPr lang="es-ES" sz="1050" b="1" dirty="0"/>
              <a:t>Reforzar la seguridad en los desplazamientos</a:t>
            </a:r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38650231-2E8B-D1CB-C28C-FD6487DF2993}"/>
              </a:ext>
            </a:extLst>
          </p:cNvPr>
          <p:cNvSpPr/>
          <p:nvPr/>
        </p:nvSpPr>
        <p:spPr>
          <a:xfrm>
            <a:off x="497125" y="4076700"/>
            <a:ext cx="2550641" cy="914400"/>
          </a:xfrm>
          <a:prstGeom prst="ellipse">
            <a:avLst/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  <p:txBody>
          <a:bodyPr rtlCol="0" anchor="ctr"/>
          <a:lstStyle/>
          <a:p>
            <a:pPr algn="ctr"/>
            <a:r>
              <a:rPr lang="es-ES" dirty="0"/>
              <a:t>NEGOCIACIÓN COLECTIVA</a:t>
            </a:r>
          </a:p>
        </p:txBody>
      </p:sp>
      <p:sp>
        <p:nvSpPr>
          <p:cNvPr id="33" name="Elipse 32">
            <a:extLst>
              <a:ext uri="{FF2B5EF4-FFF2-40B4-BE49-F238E27FC236}">
                <a16:creationId xmlns:a16="http://schemas.microsoft.com/office/drawing/2014/main" id="{AAB497EA-0A03-8C1A-7CA7-F095999476D5}"/>
              </a:ext>
            </a:extLst>
          </p:cNvPr>
          <p:cNvSpPr/>
          <p:nvPr/>
        </p:nvSpPr>
        <p:spPr>
          <a:xfrm>
            <a:off x="3360420" y="4183409"/>
            <a:ext cx="2339340" cy="802069"/>
          </a:xfrm>
          <a:prstGeom prst="ellipse">
            <a:avLst/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  <p:txBody>
          <a:bodyPr rtlCol="0" anchor="ctr"/>
          <a:lstStyle/>
          <a:p>
            <a:pPr algn="ctr"/>
            <a:r>
              <a:rPr lang="es-ES"/>
              <a:t>NEGOCIACIÓN </a:t>
            </a:r>
            <a:r>
              <a:rPr lang="es-ES" dirty="0"/>
              <a:t>CON RLT</a:t>
            </a:r>
          </a:p>
        </p:txBody>
      </p:sp>
    </p:spTree>
    <p:extLst>
      <p:ext uri="{BB962C8B-B14F-4D97-AF65-F5344CB8AC3E}">
        <p14:creationId xmlns:p14="http://schemas.microsoft.com/office/powerpoint/2010/main" val="1829011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73943" y="608930"/>
            <a:ext cx="6385322" cy="356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Las futuras reformas: Ley 31/1995 y RD 39/1997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473943" y="1095152"/>
            <a:ext cx="8196114" cy="311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Fruto de casi dos años de </a:t>
            </a:r>
            <a:r>
              <a:rPr lang="en-US" sz="8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diálogo social</a:t>
            </a: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y acordado con </a:t>
            </a:r>
            <a:r>
              <a:rPr lang="en-US" sz="85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los</a:t>
            </a: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</a:t>
            </a:r>
            <a:r>
              <a:rPr lang="en-US" sz="85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sindicatos</a:t>
            </a: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850" dirty="0"/>
          </a:p>
        </p:txBody>
      </p:sp>
      <p:sp>
        <p:nvSpPr>
          <p:cNvPr id="5" name="Shape 3"/>
          <p:cNvSpPr/>
          <p:nvPr/>
        </p:nvSpPr>
        <p:spPr>
          <a:xfrm>
            <a:off x="4564856" y="1504578"/>
            <a:ext cx="14288" cy="2587675"/>
          </a:xfrm>
          <a:prstGeom prst="roundRect">
            <a:avLst>
              <a:gd name="adj" fmla="val 1137296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>
            <a:off x="4139468" y="1619250"/>
            <a:ext cx="324966" cy="14288"/>
          </a:xfrm>
          <a:prstGeom prst="roundRect">
            <a:avLst>
              <a:gd name="adj" fmla="val 1137296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4450147" y="1504578"/>
            <a:ext cx="243706" cy="243706"/>
          </a:xfrm>
          <a:prstGeom prst="roundRect">
            <a:avLst>
              <a:gd name="adj" fmla="val 66677"/>
            </a:avLst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4486461" y="1519498"/>
            <a:ext cx="171004" cy="213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772022" y="1541785"/>
            <a:ext cx="2258392" cy="1782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Concepto de «condición de trabajo»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73943" y="1771948"/>
            <a:ext cx="3556471" cy="4679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incorporan expresamente las circunstancias </a:t>
            </a:r>
            <a:r>
              <a:rPr lang="en-US" sz="8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derivadas del cambio climático</a:t>
            </a: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y de catástrofes naturales que puedan influir en el entorno laboral.</a:t>
            </a:r>
            <a:endParaRPr lang="en-US" sz="850" dirty="0"/>
          </a:p>
        </p:txBody>
      </p:sp>
      <p:sp>
        <p:nvSpPr>
          <p:cNvPr id="11" name="Shape 9"/>
          <p:cNvSpPr/>
          <p:nvPr/>
        </p:nvSpPr>
        <p:spPr>
          <a:xfrm>
            <a:off x="4679566" y="2225873"/>
            <a:ext cx="324966" cy="14288"/>
          </a:xfrm>
          <a:prstGeom prst="roundRect">
            <a:avLst>
              <a:gd name="adj" fmla="val 1137296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4450147" y="2111201"/>
            <a:ext cx="243706" cy="243706"/>
          </a:xfrm>
          <a:prstGeom prst="roundRect">
            <a:avLst>
              <a:gd name="adj" fmla="val 66677"/>
            </a:avLst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4486461" y="2126121"/>
            <a:ext cx="171004" cy="213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113586" y="2148408"/>
            <a:ext cx="1425401" cy="1782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Evaluación preventiva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113586" y="2378571"/>
            <a:ext cx="3556471" cy="311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Obligación de </a:t>
            </a:r>
            <a:r>
              <a:rPr lang="en-US" sz="8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integrar los riesgos climáticos</a:t>
            </a: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en la evaluación ordinaria de riesgos de la empresa.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4139468" y="2764408"/>
            <a:ext cx="324966" cy="14288"/>
          </a:xfrm>
          <a:prstGeom prst="roundRect">
            <a:avLst>
              <a:gd name="adj" fmla="val 1137296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17" name="Shape 15"/>
          <p:cNvSpPr/>
          <p:nvPr/>
        </p:nvSpPr>
        <p:spPr>
          <a:xfrm>
            <a:off x="4450147" y="2649736"/>
            <a:ext cx="243706" cy="243706"/>
          </a:xfrm>
          <a:prstGeom prst="roundRect">
            <a:avLst>
              <a:gd name="adj" fmla="val 66677"/>
            </a:avLst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Text 16"/>
          <p:cNvSpPr/>
          <p:nvPr/>
        </p:nvSpPr>
        <p:spPr>
          <a:xfrm>
            <a:off x="4486461" y="2664656"/>
            <a:ext cx="171004" cy="213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3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2449860" y="2686943"/>
            <a:ext cx="1580555" cy="1782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Riesgo grave e inminente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73943" y="2917106"/>
            <a:ext cx="3556471" cy="311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120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amplía: incluye la probabilidad razonable de que </a:t>
            </a:r>
            <a:r>
              <a:rPr lang="en-US" sz="8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una catástrofe se materialice durante el desplazamiento</a:t>
            </a: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al trabajo.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4679566" y="3303017"/>
            <a:ext cx="324966" cy="14288"/>
          </a:xfrm>
          <a:prstGeom prst="roundRect">
            <a:avLst>
              <a:gd name="adj" fmla="val 1137296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2" name="Shape 20"/>
          <p:cNvSpPr/>
          <p:nvPr/>
        </p:nvSpPr>
        <p:spPr>
          <a:xfrm>
            <a:off x="4450147" y="3188345"/>
            <a:ext cx="243706" cy="243706"/>
          </a:xfrm>
          <a:prstGeom prst="roundRect">
            <a:avLst>
              <a:gd name="adj" fmla="val 66677"/>
            </a:avLst>
          </a:prstGeom>
          <a:solidFill>
            <a:srgbClr val="D4E9F7"/>
          </a:solidFill>
          <a:ln w="4763">
            <a:solidFill>
              <a:srgbClr val="BACF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3" name="Text 21"/>
          <p:cNvSpPr/>
          <p:nvPr/>
        </p:nvSpPr>
        <p:spPr>
          <a:xfrm>
            <a:off x="4486461" y="3203265"/>
            <a:ext cx="171004" cy="2137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4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113586" y="3225552"/>
            <a:ext cx="1425401" cy="1782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Planes de emergencia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113586" y="3455715"/>
            <a:ext cx="3556471" cy="311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Deberán analizar y prever medidas específicas frente a </a:t>
            </a:r>
            <a:r>
              <a:rPr lang="en-US" sz="8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catástrofes y fenómenos meteorológicos adversos</a:t>
            </a:r>
            <a:r>
              <a:rPr lang="en-US" sz="8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850" dirty="0"/>
          </a:p>
        </p:txBody>
      </p:sp>
      <p:sp>
        <p:nvSpPr>
          <p:cNvPr id="26" name="Shape 24"/>
          <p:cNvSpPr/>
          <p:nvPr/>
        </p:nvSpPr>
        <p:spPr>
          <a:xfrm>
            <a:off x="473943" y="4189735"/>
            <a:ext cx="8196114" cy="557659"/>
          </a:xfrm>
          <a:prstGeom prst="roundRect">
            <a:avLst>
              <a:gd name="adj" fmla="val 29139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27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16" y="4344516"/>
            <a:ext cx="135359" cy="108272"/>
          </a:xfrm>
          <a:prstGeom prst="rect">
            <a:avLst/>
          </a:prstGeom>
        </p:spPr>
      </p:pic>
      <p:sp>
        <p:nvSpPr>
          <p:cNvPr id="28" name="Text 25"/>
          <p:cNvSpPr/>
          <p:nvPr/>
        </p:nvSpPr>
        <p:spPr>
          <a:xfrm>
            <a:off x="825847" y="4303365"/>
            <a:ext cx="7735937" cy="311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cambio climático deja de verse como un factor externo y </a:t>
            </a:r>
            <a:r>
              <a:rPr lang="en-US" sz="850" b="1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 integra plenamente en la gestión preventiva ordinaria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de las empresas. Un cambio cultural y normativo de enorme calado.</a:t>
            </a:r>
            <a:endParaRPr lang="en-US" sz="850" dirty="0"/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DA20C85C-8D35-FC9A-34A7-F5F836D32B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1803" y="4815438"/>
            <a:ext cx="1269981" cy="28581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DDDC1-5B59-EA08-AC2F-0FFE3909A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5">
            <a:extLst>
              <a:ext uri="{FF2B5EF4-FFF2-40B4-BE49-F238E27FC236}">
                <a16:creationId xmlns:a16="http://schemas.microsoft.com/office/drawing/2014/main" id="{65DA0619-83BC-A26C-0DD4-8104AF4786A6}"/>
              </a:ext>
            </a:extLst>
          </p:cNvPr>
          <p:cNvSpPr/>
          <p:nvPr/>
        </p:nvSpPr>
        <p:spPr>
          <a:xfrm>
            <a:off x="5941710" y="1991435"/>
            <a:ext cx="2119746" cy="433181"/>
          </a:xfrm>
          <a:prstGeom prst="roundRect">
            <a:avLst>
              <a:gd name="adj" fmla="val 6134"/>
            </a:avLst>
          </a:prstGeom>
          <a:solidFill>
            <a:srgbClr val="FFFFFF"/>
          </a:solidFill>
          <a:ln w="9525">
            <a:solidFill>
              <a:srgbClr val="BACFDD"/>
            </a:solidFill>
            <a:prstDash val="solid"/>
          </a:ln>
        </p:spPr>
        <p:txBody>
          <a:bodyPr/>
          <a:lstStyle/>
          <a:p>
            <a:pPr fontAlgn="base">
              <a:spcAft>
                <a:spcPts val="1200"/>
              </a:spcAft>
              <a:buNone/>
            </a:pPr>
            <a:r>
              <a:rPr lang="en-US" sz="650" b="1" dirty="0" err="1">
                <a:solidFill>
                  <a:srgbClr val="384653"/>
                </a:solidFill>
                <a:latin typeface="Montserrat" pitchFamily="34" charset="0"/>
              </a:rPr>
              <a:t>Medios</a:t>
            </a:r>
            <a:r>
              <a:rPr lang="en-US" sz="650" b="1" dirty="0">
                <a:solidFill>
                  <a:srgbClr val="384653"/>
                </a:solidFill>
                <a:latin typeface="Montserrat" pitchFamily="34" charset="0"/>
              </a:rPr>
              <a:t>: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actividades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de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sensibilización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,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información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y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vigilancia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de las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obligaciones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legales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. </a:t>
            </a:r>
            <a:endParaRPr lang="es-ES" sz="650" dirty="0">
              <a:solidFill>
                <a:srgbClr val="384653"/>
              </a:solidFill>
              <a:latin typeface="Montserrat" pitchFamily="34" charset="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F463067C-8DD0-D110-3506-69F5387257A2}"/>
              </a:ext>
            </a:extLst>
          </p:cNvPr>
          <p:cNvSpPr/>
          <p:nvPr/>
        </p:nvSpPr>
        <p:spPr>
          <a:xfrm>
            <a:off x="473943" y="553488"/>
            <a:ext cx="6385322" cy="3562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2E3C4E"/>
                </a:solidFill>
                <a:latin typeface="Barlow Bold" pitchFamily="34" charset="0"/>
              </a:rPr>
              <a:t>Las </a:t>
            </a:r>
            <a:r>
              <a:rPr lang="en-US" sz="2200" b="1" dirty="0" err="1">
                <a:solidFill>
                  <a:srgbClr val="2E3C4E"/>
                </a:solidFill>
                <a:latin typeface="Barlow Bold" pitchFamily="34" charset="0"/>
              </a:rPr>
              <a:t>actuaciones</a:t>
            </a:r>
            <a:r>
              <a:rPr lang="en-US" sz="2200" b="1" dirty="0">
                <a:solidFill>
                  <a:srgbClr val="2E3C4E"/>
                </a:solidFill>
                <a:latin typeface="Barlow Bold" pitchFamily="34" charset="0"/>
              </a:rPr>
              <a:t> </a:t>
            </a:r>
            <a:r>
              <a:rPr lang="en-US" sz="2200" b="1" dirty="0" err="1">
                <a:solidFill>
                  <a:srgbClr val="2E3C4E"/>
                </a:solidFill>
                <a:latin typeface="Barlow Bold" pitchFamily="34" charset="0"/>
              </a:rPr>
              <a:t>que</a:t>
            </a:r>
            <a:r>
              <a:rPr lang="en-US" sz="2200" b="1" dirty="0">
                <a:solidFill>
                  <a:srgbClr val="2E3C4E"/>
                </a:solidFill>
                <a:latin typeface="Barlow Bold" pitchFamily="34" charset="0"/>
              </a:rPr>
              <a:t> no </a:t>
            </a:r>
            <a:r>
              <a:rPr lang="en-US" sz="2200" b="1" dirty="0" err="1">
                <a:solidFill>
                  <a:srgbClr val="2E3C4E"/>
                </a:solidFill>
                <a:latin typeface="Barlow Bold" pitchFamily="34" charset="0"/>
              </a:rPr>
              <a:t>pueden</a:t>
            </a:r>
            <a:r>
              <a:rPr lang="en-US" sz="2200" b="1" dirty="0">
                <a:solidFill>
                  <a:srgbClr val="2E3C4E"/>
                </a:solidFill>
                <a:latin typeface="Barlow Bold" pitchFamily="34" charset="0"/>
              </a:rPr>
              <a:t> </a:t>
            </a:r>
            <a:r>
              <a:rPr lang="en-US" sz="2200" b="1" dirty="0" err="1">
                <a:solidFill>
                  <a:srgbClr val="2E3C4E"/>
                </a:solidFill>
                <a:latin typeface="Barlow Bold" pitchFamily="34" charset="0"/>
              </a:rPr>
              <a:t>esperar</a:t>
            </a:r>
            <a:endParaRPr lang="en-US" sz="2200" b="1" dirty="0">
              <a:solidFill>
                <a:srgbClr val="2E3C4E"/>
              </a:solidFill>
              <a:latin typeface="Barlow Bold" pitchFamily="34" charset="0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C9BCFC5-81D3-5E3A-F083-16CA4CC83171}"/>
              </a:ext>
            </a:extLst>
          </p:cNvPr>
          <p:cNvSpPr/>
          <p:nvPr/>
        </p:nvSpPr>
        <p:spPr>
          <a:xfrm>
            <a:off x="473943" y="1043081"/>
            <a:ext cx="8196114" cy="3119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b="1" i="1" dirty="0"/>
              <a:t>“</a:t>
            </a:r>
            <a:r>
              <a:rPr lang="en-US" b="1" i="1" dirty="0" err="1"/>
              <a:t>Campaña</a:t>
            </a:r>
            <a:r>
              <a:rPr lang="en-US" b="1" i="1" dirty="0"/>
              <a:t> </a:t>
            </a:r>
            <a:r>
              <a:rPr lang="en-US" b="1" i="1" dirty="0" err="1"/>
              <a:t>Ibérica</a:t>
            </a:r>
            <a:r>
              <a:rPr lang="en-US" b="1" i="1" dirty="0"/>
              <a:t> </a:t>
            </a:r>
            <a:r>
              <a:rPr lang="en-US" b="1" i="1" dirty="0" err="1"/>
              <a:t>sobre</a:t>
            </a:r>
            <a:r>
              <a:rPr lang="en-US" b="1" i="1" dirty="0"/>
              <a:t> </a:t>
            </a:r>
            <a:r>
              <a:rPr lang="en-US" b="1" i="1" dirty="0" err="1"/>
              <a:t>Riesgos</a:t>
            </a:r>
            <a:r>
              <a:rPr lang="en-US" b="1" i="1" dirty="0"/>
              <a:t> </a:t>
            </a:r>
            <a:r>
              <a:rPr lang="en-US" b="1" i="1" dirty="0" err="1"/>
              <a:t>Emergentes</a:t>
            </a:r>
            <a:r>
              <a:rPr lang="en-US" b="1" i="1" dirty="0"/>
              <a:t> del Cambio </a:t>
            </a:r>
            <a:r>
              <a:rPr lang="en-US" b="1" i="1" dirty="0" err="1"/>
              <a:t>Climático</a:t>
            </a:r>
            <a:r>
              <a:rPr lang="en-US" b="1" i="1" dirty="0"/>
              <a:t> y Economía Circular”</a:t>
            </a:r>
            <a:endParaRPr lang="es-ES" b="1" dirty="0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03D5564A-436D-3B4A-A594-8B2B88572A11}"/>
              </a:ext>
            </a:extLst>
          </p:cNvPr>
          <p:cNvSpPr/>
          <p:nvPr/>
        </p:nvSpPr>
        <p:spPr>
          <a:xfrm>
            <a:off x="365670" y="4497464"/>
            <a:ext cx="8196114" cy="557659"/>
          </a:xfrm>
          <a:prstGeom prst="roundRect">
            <a:avLst>
              <a:gd name="adj" fmla="val 29139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27" name="Image 0" descr="preencoded.png">
            <a:extLst>
              <a:ext uri="{FF2B5EF4-FFF2-40B4-BE49-F238E27FC236}">
                <a16:creationId xmlns:a16="http://schemas.microsoft.com/office/drawing/2014/main" id="{B9B6C8E5-5668-EE43-643A-81924C934A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16" y="4344516"/>
            <a:ext cx="135359" cy="108272"/>
          </a:xfrm>
          <a:prstGeom prst="rect">
            <a:avLst/>
          </a:prstGeom>
        </p:spPr>
      </p:pic>
      <p:sp>
        <p:nvSpPr>
          <p:cNvPr id="28" name="Text 25">
            <a:extLst>
              <a:ext uri="{FF2B5EF4-FFF2-40B4-BE49-F238E27FC236}">
                <a16:creationId xmlns:a16="http://schemas.microsoft.com/office/drawing/2014/main" id="{97CA39BE-1E77-9C10-B00B-56B15EE6C364}"/>
              </a:ext>
            </a:extLst>
          </p:cNvPr>
          <p:cNvSpPr/>
          <p:nvPr/>
        </p:nvSpPr>
        <p:spPr>
          <a:xfrm>
            <a:off x="574638" y="4635537"/>
            <a:ext cx="7735937" cy="311944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 anchor="t"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Evaluar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el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riesgo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, </a:t>
            </a: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adoptar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medidas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, </a:t>
            </a: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elaborar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protocolos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 de </a:t>
            </a: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actuación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en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situaciones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 de </a:t>
            </a: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emergencia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 y </a:t>
            </a: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actuación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inmediata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en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caso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 de </a:t>
            </a: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riesgo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 grave e </a:t>
            </a: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inminente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causado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 por </a:t>
            </a: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fenómenos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meteorológicos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 </a:t>
            </a:r>
            <a:r>
              <a:rPr lang="en-US" sz="850" dirty="0" err="1">
                <a:solidFill>
                  <a:srgbClr val="000000"/>
                </a:solidFill>
                <a:latin typeface="Montserrat" pitchFamily="34" charset="0"/>
              </a:rPr>
              <a:t>adversos</a:t>
            </a:r>
            <a:r>
              <a:rPr lang="en-US" sz="850" dirty="0">
                <a:solidFill>
                  <a:srgbClr val="000000"/>
                </a:solidFill>
                <a:latin typeface="Montserrat" pitchFamily="34" charset="0"/>
              </a:rPr>
              <a:t>. </a:t>
            </a: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7AE520A3-42CE-9390-47B7-E2E0561A74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1803" y="4815438"/>
            <a:ext cx="1269981" cy="285813"/>
          </a:xfrm>
          <a:prstGeom prst="rect">
            <a:avLst/>
          </a:prstGeom>
        </p:spPr>
      </p:pic>
      <p:pic>
        <p:nvPicPr>
          <p:cNvPr id="30" name="Imagen 29" descr="Campaña ibérica">
            <a:extLst>
              <a:ext uri="{FF2B5EF4-FFF2-40B4-BE49-F238E27FC236}">
                <a16:creationId xmlns:a16="http://schemas.microsoft.com/office/drawing/2014/main" id="{1DDA7CDF-B955-C056-CF68-6AA43639FD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514" y="1510893"/>
            <a:ext cx="3004457" cy="120171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CuadroTexto 31">
            <a:extLst>
              <a:ext uri="{FF2B5EF4-FFF2-40B4-BE49-F238E27FC236}">
                <a16:creationId xmlns:a16="http://schemas.microsoft.com/office/drawing/2014/main" id="{2A1564D7-805B-95FC-4839-BAD84C013B44}"/>
              </a:ext>
            </a:extLst>
          </p:cNvPr>
          <p:cNvSpPr txBox="1"/>
          <p:nvPr/>
        </p:nvSpPr>
        <p:spPr>
          <a:xfrm>
            <a:off x="3666604" y="1522610"/>
            <a:ext cx="155200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Acuerdo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entre la </a:t>
            </a:r>
            <a:r>
              <a:rPr lang="en-US" sz="650" b="1" dirty="0" err="1">
                <a:solidFill>
                  <a:srgbClr val="384653"/>
                </a:solidFill>
                <a:latin typeface="Montserrat" pitchFamily="34" charset="0"/>
              </a:rPr>
              <a:t>Inspección</a:t>
            </a:r>
            <a:r>
              <a:rPr lang="en-US" sz="650" b="1" dirty="0">
                <a:solidFill>
                  <a:srgbClr val="384653"/>
                </a:solidFill>
                <a:latin typeface="Montserrat" pitchFamily="34" charset="0"/>
              </a:rPr>
              <a:t> de Trabajo y Seguridad Social de España (ITSS) y la </a:t>
            </a:r>
            <a:r>
              <a:rPr lang="en-US" sz="650" b="1" dirty="0" err="1">
                <a:solidFill>
                  <a:srgbClr val="384653"/>
                </a:solidFill>
                <a:latin typeface="Montserrat" pitchFamily="34" charset="0"/>
              </a:rPr>
              <a:t>Autoridade</a:t>
            </a:r>
            <a:r>
              <a:rPr lang="en-US" sz="650" b="1" dirty="0">
                <a:solidFill>
                  <a:srgbClr val="384653"/>
                </a:solidFill>
                <a:latin typeface="Montserrat" pitchFamily="34" charset="0"/>
              </a:rPr>
              <a:t> para as </a:t>
            </a:r>
            <a:r>
              <a:rPr lang="en-US" sz="650" b="1" dirty="0" err="1">
                <a:solidFill>
                  <a:srgbClr val="384653"/>
                </a:solidFill>
                <a:latin typeface="Montserrat" pitchFamily="34" charset="0"/>
              </a:rPr>
              <a:t>Condições</a:t>
            </a:r>
            <a:r>
              <a:rPr lang="en-US" sz="650" b="1" dirty="0">
                <a:solidFill>
                  <a:srgbClr val="384653"/>
                </a:solidFill>
                <a:latin typeface="Montserrat" pitchFamily="34" charset="0"/>
              </a:rPr>
              <a:t> do </a:t>
            </a:r>
            <a:r>
              <a:rPr lang="en-US" sz="650" b="1" dirty="0" err="1">
                <a:solidFill>
                  <a:srgbClr val="384653"/>
                </a:solidFill>
                <a:latin typeface="Montserrat" pitchFamily="34" charset="0"/>
              </a:rPr>
              <a:t>Trabalho</a:t>
            </a:r>
            <a:r>
              <a:rPr lang="en-US" sz="650" b="1" dirty="0">
                <a:solidFill>
                  <a:srgbClr val="384653"/>
                </a:solidFill>
                <a:latin typeface="Montserrat" pitchFamily="34" charset="0"/>
              </a:rPr>
              <a:t> (ACT) de Portugal, con la </a:t>
            </a:r>
            <a:r>
              <a:rPr lang="en-US" sz="650" b="1" dirty="0" err="1">
                <a:solidFill>
                  <a:srgbClr val="384653"/>
                </a:solidFill>
                <a:latin typeface="Montserrat" pitchFamily="34" charset="0"/>
              </a:rPr>
              <a:t>colaboración</a:t>
            </a:r>
            <a:r>
              <a:rPr lang="en-US" sz="650" b="1" dirty="0">
                <a:solidFill>
                  <a:srgbClr val="384653"/>
                </a:solidFill>
                <a:latin typeface="Montserrat" pitchFamily="34" charset="0"/>
              </a:rPr>
              <a:t> del Instituto Nacional de Seguridad y Salud </a:t>
            </a:r>
            <a:r>
              <a:rPr lang="en-US" sz="650" b="1" dirty="0" err="1">
                <a:solidFill>
                  <a:srgbClr val="384653"/>
                </a:solidFill>
                <a:latin typeface="Montserrat" pitchFamily="34" charset="0"/>
              </a:rPr>
              <a:t>en</a:t>
            </a:r>
            <a:r>
              <a:rPr lang="en-US" sz="650" b="1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650" b="1" dirty="0" err="1">
                <a:solidFill>
                  <a:srgbClr val="384653"/>
                </a:solidFill>
                <a:latin typeface="Montserrat" pitchFamily="34" charset="0"/>
              </a:rPr>
              <a:t>el</a:t>
            </a:r>
            <a:r>
              <a:rPr lang="en-US" sz="650" b="1" dirty="0">
                <a:solidFill>
                  <a:srgbClr val="384653"/>
                </a:solidFill>
                <a:latin typeface="Montserrat" pitchFamily="34" charset="0"/>
              </a:rPr>
              <a:t> Trabajo (INSST)</a:t>
            </a:r>
            <a:endParaRPr lang="es-ES" sz="650" b="1" dirty="0">
              <a:solidFill>
                <a:srgbClr val="384653"/>
              </a:solidFill>
              <a:latin typeface="Montserrat" pitchFamily="34" charset="0"/>
            </a:endParaRPr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F3EF2A46-EAA8-CBDA-AFE6-6541F7FA0F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1710" y="1607376"/>
            <a:ext cx="2159420" cy="253592"/>
          </a:xfrm>
          <a:prstGeom prst="rect">
            <a:avLst/>
          </a:prstGeom>
        </p:spPr>
      </p:pic>
      <p:sp>
        <p:nvSpPr>
          <p:cNvPr id="42" name="CuadroTexto 41">
            <a:extLst>
              <a:ext uri="{FF2B5EF4-FFF2-40B4-BE49-F238E27FC236}">
                <a16:creationId xmlns:a16="http://schemas.microsoft.com/office/drawing/2014/main" id="{29D61A2E-C78A-DF0A-0609-DEB592997D84}"/>
              </a:ext>
            </a:extLst>
          </p:cNvPr>
          <p:cNvSpPr txBox="1"/>
          <p:nvPr/>
        </p:nvSpPr>
        <p:spPr>
          <a:xfrm>
            <a:off x="6026727" y="1637992"/>
            <a:ext cx="2373384" cy="192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50" b="1" dirty="0">
                <a:solidFill>
                  <a:srgbClr val="384653"/>
                </a:solidFill>
                <a:latin typeface="Montserrat" pitchFamily="34" charset="0"/>
              </a:rPr>
              <a:t>Objetivo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mejorar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condiciones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de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trabajo</a:t>
            </a:r>
            <a:endParaRPr lang="es-ES" sz="650" dirty="0">
              <a:solidFill>
                <a:srgbClr val="384653"/>
              </a:solidFill>
              <a:latin typeface="Montserrat" pitchFamily="34" charset="0"/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681461A8-D0DC-9637-1F27-21F3FE2E2A6B}"/>
              </a:ext>
            </a:extLst>
          </p:cNvPr>
          <p:cNvSpPr txBox="1"/>
          <p:nvPr/>
        </p:nvSpPr>
        <p:spPr>
          <a:xfrm>
            <a:off x="69365" y="2820826"/>
            <a:ext cx="1918855" cy="16081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just" fontAlgn="base">
              <a:spcAft>
                <a:spcPts val="1200"/>
              </a:spcAft>
              <a:buNone/>
            </a:pP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. Olas de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calor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.</a:t>
            </a:r>
            <a:endParaRPr lang="es-ES" sz="650" dirty="0">
              <a:solidFill>
                <a:srgbClr val="384653"/>
              </a:solidFill>
              <a:latin typeface="Montserrat" pitchFamily="34" charset="0"/>
            </a:endParaRPr>
          </a:p>
          <a:p>
            <a:pPr marL="457200" algn="just" fontAlgn="base">
              <a:spcAft>
                <a:spcPts val="1200"/>
              </a:spcAft>
              <a:buNone/>
            </a:pP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• 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Exposición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a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temperaturas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extremas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.</a:t>
            </a:r>
            <a:endParaRPr lang="es-ES" sz="650" dirty="0">
              <a:solidFill>
                <a:srgbClr val="384653"/>
              </a:solidFill>
              <a:latin typeface="Montserrat" pitchFamily="34" charset="0"/>
            </a:endParaRPr>
          </a:p>
          <a:p>
            <a:pPr marL="457200" algn="just" fontAlgn="base">
              <a:spcAft>
                <a:spcPts val="1200"/>
              </a:spcAft>
              <a:buNone/>
            </a:pP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• 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Lluvias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intensas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y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tormentas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.</a:t>
            </a:r>
            <a:endParaRPr lang="es-ES" sz="650" dirty="0">
              <a:solidFill>
                <a:srgbClr val="384653"/>
              </a:solidFill>
              <a:latin typeface="Montserrat" pitchFamily="34" charset="0"/>
            </a:endParaRPr>
          </a:p>
          <a:p>
            <a:pPr marL="457200" algn="just" fontAlgn="base">
              <a:spcAft>
                <a:spcPts val="1200"/>
              </a:spcAft>
              <a:buNone/>
            </a:pP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• 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Episodios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de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viento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.</a:t>
            </a:r>
            <a:endParaRPr lang="es-ES" sz="650" dirty="0">
              <a:solidFill>
                <a:srgbClr val="384653"/>
              </a:solidFill>
              <a:latin typeface="Montserrat" pitchFamily="34" charset="0"/>
            </a:endParaRPr>
          </a:p>
          <a:p>
            <a:pPr marL="457200" fontAlgn="base">
              <a:spcAft>
                <a:spcPts val="1200"/>
              </a:spcAft>
            </a:pP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•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Otros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fenómenos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meteorológicos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adversos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con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impacto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en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las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condiciones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de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trabajo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.</a:t>
            </a:r>
            <a:endParaRPr lang="es-ES" sz="650" dirty="0">
              <a:solidFill>
                <a:srgbClr val="384653"/>
              </a:solidFill>
              <a:latin typeface="Montserrat" pitchFamily="34" charset="0"/>
            </a:endParaRPr>
          </a:p>
        </p:txBody>
      </p:sp>
      <p:sp>
        <p:nvSpPr>
          <p:cNvPr id="48" name="Rectángulo 47">
            <a:extLst>
              <a:ext uri="{FF2B5EF4-FFF2-40B4-BE49-F238E27FC236}">
                <a16:creationId xmlns:a16="http://schemas.microsoft.com/office/drawing/2014/main" id="{D0FFBDDE-4217-1655-27BE-23921D23EC3A}"/>
              </a:ext>
            </a:extLst>
          </p:cNvPr>
          <p:cNvSpPr/>
          <p:nvPr/>
        </p:nvSpPr>
        <p:spPr>
          <a:xfrm>
            <a:off x="522514" y="2843198"/>
            <a:ext cx="1465706" cy="1563387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1" name="Imagen 50" descr="Plan estratégico">
            <a:extLst>
              <a:ext uri="{FF2B5EF4-FFF2-40B4-BE49-F238E27FC236}">
                <a16:creationId xmlns:a16="http://schemas.microsoft.com/office/drawing/2014/main" id="{164E9CB2-299F-A720-964D-261F9A9F5A6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265" y="2571750"/>
            <a:ext cx="1202191" cy="1718647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CuadroTexto 51">
            <a:extLst>
              <a:ext uri="{FF2B5EF4-FFF2-40B4-BE49-F238E27FC236}">
                <a16:creationId xmlns:a16="http://schemas.microsoft.com/office/drawing/2014/main" id="{1B5E2FB1-3817-52F2-5C91-DE49254ABF3F}"/>
              </a:ext>
            </a:extLst>
          </p:cNvPr>
          <p:cNvSpPr txBox="1"/>
          <p:nvPr/>
        </p:nvSpPr>
        <p:spPr>
          <a:xfrm>
            <a:off x="3110345" y="3061855"/>
            <a:ext cx="182880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fontAlgn="base">
              <a:buFont typeface="Wingdings" panose="05000000000000000000" pitchFamily="2" charset="2"/>
              <a:buChar char="§"/>
            </a:pPr>
            <a:r>
              <a:rPr lang="es-ES" sz="650" dirty="0">
                <a:solidFill>
                  <a:srgbClr val="384653"/>
                </a:solidFill>
                <a:latin typeface="Montserrat" pitchFamily="34" charset="0"/>
              </a:rPr>
              <a:t>.JULIO 2026: Riesgos asociados al calor.</a:t>
            </a:r>
          </a:p>
          <a:p>
            <a:pPr marL="171450" indent="-171450" fontAlgn="base">
              <a:buFont typeface="Wingdings" panose="05000000000000000000" pitchFamily="2" charset="2"/>
              <a:buChar char="§"/>
            </a:pPr>
            <a:r>
              <a:rPr lang="es-ES" sz="650" dirty="0">
                <a:solidFill>
                  <a:srgbClr val="384653"/>
                </a:solidFill>
                <a:latin typeface="Montserrat" pitchFamily="34" charset="0"/>
              </a:rPr>
              <a:t>OCTUBRE 2026: Riesgos asociados a lluvia y viento.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DICIEMBRE 2026: 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Riesgos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asociados</a:t>
            </a:r>
            <a:r>
              <a:rPr lang="en-US" sz="650" dirty="0">
                <a:solidFill>
                  <a:srgbClr val="384653"/>
                </a:solidFill>
                <a:latin typeface="Montserrat" pitchFamily="34" charset="0"/>
              </a:rPr>
              <a:t> al </a:t>
            </a:r>
            <a:r>
              <a:rPr lang="en-US" sz="650" dirty="0" err="1">
                <a:solidFill>
                  <a:srgbClr val="384653"/>
                </a:solidFill>
                <a:latin typeface="Montserrat" pitchFamily="34" charset="0"/>
              </a:rPr>
              <a:t>frío</a:t>
            </a:r>
            <a:endParaRPr lang="es-ES" sz="650" dirty="0">
              <a:solidFill>
                <a:srgbClr val="384653"/>
              </a:solidFill>
              <a:latin typeface="Montserrat" pitchFamily="34" charset="0"/>
            </a:endParaRPr>
          </a:p>
        </p:txBody>
      </p:sp>
      <p:sp>
        <p:nvSpPr>
          <p:cNvPr id="53" name="Rectángulo 52">
            <a:extLst>
              <a:ext uri="{FF2B5EF4-FFF2-40B4-BE49-F238E27FC236}">
                <a16:creationId xmlns:a16="http://schemas.microsoft.com/office/drawing/2014/main" id="{31B0210C-E288-9529-193B-6D8A4C6C480A}"/>
              </a:ext>
            </a:extLst>
          </p:cNvPr>
          <p:cNvSpPr/>
          <p:nvPr/>
        </p:nvSpPr>
        <p:spPr>
          <a:xfrm>
            <a:off x="3110345" y="3061855"/>
            <a:ext cx="1828800" cy="687748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65149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600450" cy="51435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02943" y="780529"/>
            <a:ext cx="4966841" cy="4609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90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Una necesidad del presente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3902943" y="1431875"/>
            <a:ext cx="2259657" cy="3341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2E3C4E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La transformación normativa española</a:t>
            </a:r>
            <a:endParaRPr lang="en-US" sz="1050" dirty="0"/>
          </a:p>
        </p:txBody>
      </p:sp>
      <p:sp>
        <p:nvSpPr>
          <p:cNvPr id="6" name="Shape 3"/>
          <p:cNvSpPr/>
          <p:nvPr/>
        </p:nvSpPr>
        <p:spPr>
          <a:xfrm>
            <a:off x="3979069" y="1851645"/>
            <a:ext cx="14288" cy="2706960"/>
          </a:xfrm>
          <a:prstGeom prst="roundRect">
            <a:avLst>
              <a:gd name="adj" fmla="val 1066215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7" name="Shape 4"/>
          <p:cNvSpPr/>
          <p:nvPr/>
        </p:nvSpPr>
        <p:spPr>
          <a:xfrm>
            <a:off x="3964781" y="1958727"/>
            <a:ext cx="203076" cy="14288"/>
          </a:xfrm>
          <a:prstGeom prst="roundRect">
            <a:avLst>
              <a:gd name="adj" fmla="val 1066215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1006" y="1927808"/>
            <a:ext cx="76126" cy="7612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385295" y="1886545"/>
            <a:ext cx="1336253" cy="167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RD 1561/1995</a:t>
            </a:r>
            <a:endParaRPr lang="en-US" sz="1050" dirty="0"/>
          </a:p>
        </p:txBody>
      </p:sp>
      <p:sp>
        <p:nvSpPr>
          <p:cNvPr id="10" name="Text 6"/>
          <p:cNvSpPr/>
          <p:nvPr/>
        </p:nvSpPr>
        <p:spPr>
          <a:xfrm>
            <a:off x="4385295" y="2129730"/>
            <a:ext cx="1777305" cy="284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7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Primeras limitaciones en jornadas especiales</a:t>
            </a:r>
            <a:endParaRPr lang="en-US" sz="750" dirty="0"/>
          </a:p>
        </p:txBody>
      </p:sp>
      <p:sp>
        <p:nvSpPr>
          <p:cNvPr id="11" name="Shape 7"/>
          <p:cNvSpPr/>
          <p:nvPr/>
        </p:nvSpPr>
        <p:spPr>
          <a:xfrm>
            <a:off x="3964781" y="2673548"/>
            <a:ext cx="203076" cy="14288"/>
          </a:xfrm>
          <a:prstGeom prst="roundRect">
            <a:avLst>
              <a:gd name="adj" fmla="val 1066215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1006" y="2642629"/>
            <a:ext cx="76126" cy="76126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4385295" y="2601367"/>
            <a:ext cx="1336253" cy="167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RDL 4/2023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4385295" y="2844552"/>
            <a:ext cx="1777305" cy="284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7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Protección específica en trabajos al aire libre</a:t>
            </a:r>
            <a:endParaRPr lang="en-US" sz="750" dirty="0"/>
          </a:p>
        </p:txBody>
      </p:sp>
      <p:sp>
        <p:nvSpPr>
          <p:cNvPr id="15" name="Shape 10"/>
          <p:cNvSpPr/>
          <p:nvPr/>
        </p:nvSpPr>
        <p:spPr>
          <a:xfrm>
            <a:off x="3964781" y="3388370"/>
            <a:ext cx="203076" cy="14288"/>
          </a:xfrm>
          <a:prstGeom prst="roundRect">
            <a:avLst>
              <a:gd name="adj" fmla="val 1066215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1006" y="3357451"/>
            <a:ext cx="76126" cy="7612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385295" y="3316188"/>
            <a:ext cx="1336253" cy="167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RDL 8/2024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4385295" y="3559373"/>
            <a:ext cx="1777305" cy="284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7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Permiso climático y ERTE por fuerza mayor</a:t>
            </a:r>
            <a:endParaRPr lang="en-US" sz="750" dirty="0"/>
          </a:p>
        </p:txBody>
      </p:sp>
      <p:sp>
        <p:nvSpPr>
          <p:cNvPr id="19" name="Shape 13"/>
          <p:cNvSpPr/>
          <p:nvPr/>
        </p:nvSpPr>
        <p:spPr>
          <a:xfrm>
            <a:off x="3964781" y="4103191"/>
            <a:ext cx="203076" cy="14288"/>
          </a:xfrm>
          <a:prstGeom prst="roundRect">
            <a:avLst>
              <a:gd name="adj" fmla="val 1066215"/>
            </a:avLst>
          </a:prstGeom>
          <a:solidFill>
            <a:srgbClr val="BACFDD"/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1006" y="4072272"/>
            <a:ext cx="76126" cy="76126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4385295" y="4031010"/>
            <a:ext cx="1336253" cy="167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050" b="1" dirty="0">
                <a:solidFill>
                  <a:srgbClr val="384653"/>
                </a:solidFill>
                <a:latin typeface="Barlow Bold" pitchFamily="34" charset="0"/>
                <a:ea typeface="Barlow Bold" pitchFamily="34" charset="-122"/>
                <a:cs typeface="Barlow Bold" pitchFamily="34" charset="-120"/>
              </a:rPr>
              <a:t>Reforma LPRL</a:t>
            </a:r>
            <a:endParaRPr lang="en-US" sz="1050" dirty="0"/>
          </a:p>
        </p:txBody>
      </p:sp>
      <p:sp>
        <p:nvSpPr>
          <p:cNvPr id="22" name="Text 15"/>
          <p:cNvSpPr/>
          <p:nvPr/>
        </p:nvSpPr>
        <p:spPr>
          <a:xfrm>
            <a:off x="4385295" y="4274195"/>
            <a:ext cx="1777305" cy="2844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7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Integración plena del riesgo climático en la prevención</a:t>
            </a:r>
            <a:endParaRPr lang="en-US" sz="750" dirty="0"/>
          </a:p>
        </p:txBody>
      </p:sp>
      <p:sp>
        <p:nvSpPr>
          <p:cNvPr id="23" name="Text 16"/>
          <p:cNvSpPr/>
          <p:nvPr/>
        </p:nvSpPr>
        <p:spPr>
          <a:xfrm>
            <a:off x="6485138" y="2729408"/>
            <a:ext cx="2107332" cy="7110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7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El verdadero desafío no será únicamente normativo. El reto será conseguir que esta transformación llegue realmente a las </a:t>
            </a:r>
            <a:r>
              <a:rPr lang="en-US" sz="75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empresas, a la organización del trabajo y a la cultura preventiva</a:t>
            </a:r>
            <a:r>
              <a:rPr lang="en-US" sz="7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750" dirty="0"/>
          </a:p>
        </p:txBody>
      </p:sp>
      <p:sp>
        <p:nvSpPr>
          <p:cNvPr id="24" name="Shape 17"/>
          <p:cNvSpPr/>
          <p:nvPr/>
        </p:nvSpPr>
        <p:spPr>
          <a:xfrm>
            <a:off x="6387588" y="2718755"/>
            <a:ext cx="14288" cy="711026"/>
          </a:xfrm>
          <a:prstGeom prst="rect">
            <a:avLst/>
          </a:prstGeom>
          <a:solidFill>
            <a:srgbClr val="75BAE6"/>
          </a:solidFill>
          <a:ln/>
        </p:spPr>
        <p:txBody>
          <a:bodyPr/>
          <a:lstStyle/>
          <a:p>
            <a:endParaRPr lang="es-ES"/>
          </a:p>
        </p:txBody>
      </p:sp>
      <p:sp>
        <p:nvSpPr>
          <p:cNvPr id="25" name="Text 18"/>
          <p:cNvSpPr/>
          <p:nvPr/>
        </p:nvSpPr>
        <p:spPr>
          <a:xfrm>
            <a:off x="6445907" y="3606961"/>
            <a:ext cx="2259657" cy="8480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85000" lnSpcReduction="20000"/>
          </a:bodyPr>
          <a:lstStyle/>
          <a:p>
            <a:pPr marL="0" indent="0" algn="l">
              <a:lnSpc>
                <a:spcPct val="117000"/>
              </a:lnSpc>
              <a:spcAft>
                <a:spcPts val="500"/>
              </a:spcAft>
              <a:buNone/>
            </a:pPr>
            <a:r>
              <a:rPr lang="en-US" sz="750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Proteger a las personas trabajadoras frente al cambio climático ya no es una cuestión de </a:t>
            </a:r>
            <a:r>
              <a:rPr lang="en-US" sz="750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futuro</a:t>
            </a:r>
            <a:endParaRPr lang="en-US" sz="750" dirty="0">
              <a:solidFill>
                <a:srgbClr val="384653"/>
              </a:solidFill>
              <a:latin typeface="Montserrat" pitchFamily="34" charset="0"/>
              <a:ea typeface="Montserrat" pitchFamily="34" charset="-122"/>
              <a:cs typeface="Montserrat" pitchFamily="34" charset="-120"/>
            </a:endParaRPr>
          </a:p>
          <a:p>
            <a:pPr marL="0" indent="0" algn="l">
              <a:lnSpc>
                <a:spcPct val="117000"/>
              </a:lnSpc>
              <a:spcAft>
                <a:spcPts val="500"/>
              </a:spcAft>
              <a:buNone/>
            </a:pPr>
            <a:endParaRPr lang="en-US" sz="750" dirty="0"/>
          </a:p>
          <a:p>
            <a:pPr marL="0" indent="0" algn="l">
              <a:lnSpc>
                <a:spcPct val="117000"/>
              </a:lnSpc>
              <a:spcAft>
                <a:spcPts val="500"/>
              </a:spcAft>
              <a:buNone/>
            </a:pPr>
            <a:r>
              <a:rPr lang="en-US" sz="16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Es una necesidad del </a:t>
            </a:r>
            <a:r>
              <a:rPr lang="en-US" sz="1600" b="1" dirty="0" err="1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presente</a:t>
            </a:r>
            <a:r>
              <a:rPr lang="en-US" sz="1600" b="1" dirty="0">
                <a:solidFill>
                  <a:srgbClr val="384653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</a:t>
            </a:r>
            <a:endParaRPr lang="en-US" sz="1600" dirty="0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417077AE-39BA-D65C-C13C-317C94158A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4838" y="4718691"/>
            <a:ext cx="1269981" cy="285813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3BF371FA-615C-033D-1C4F-36C86BEAAB22}"/>
              </a:ext>
            </a:extLst>
          </p:cNvPr>
          <p:cNvSpPr/>
          <p:nvPr/>
        </p:nvSpPr>
        <p:spPr>
          <a:xfrm>
            <a:off x="3902943" y="1765994"/>
            <a:ext cx="2374181" cy="295269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60A01D7D-77DD-AF38-3195-366FD8893837}"/>
              </a:ext>
            </a:extLst>
          </p:cNvPr>
          <p:cNvSpPr txBox="1"/>
          <p:nvPr/>
        </p:nvSpPr>
        <p:spPr>
          <a:xfrm>
            <a:off x="6605819" y="1713851"/>
            <a:ext cx="193983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750" dirty="0">
                <a:solidFill>
                  <a:srgbClr val="384653"/>
                </a:solidFill>
                <a:latin typeface="Montserrat" pitchFamily="34" charset="0"/>
              </a:rPr>
              <a:t>REGULACIÓN PREVENTIVA MÁS INTEGRAL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750" dirty="0">
                <a:solidFill>
                  <a:srgbClr val="384653"/>
                </a:solidFill>
                <a:latin typeface="Montserrat" pitchFamily="34" charset="0"/>
              </a:rPr>
              <a:t>MÁS CLIMÁTICA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750" dirty="0">
                <a:solidFill>
                  <a:srgbClr val="384653"/>
                </a:solidFill>
                <a:latin typeface="Montserrat" pitchFamily="34" charset="0"/>
              </a:rPr>
              <a:t>MÁS ADAPTADA A FENÓMENOS EXTERNOS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es-ES" sz="750" dirty="0">
              <a:solidFill>
                <a:srgbClr val="384653"/>
              </a:solidFill>
              <a:latin typeface="Montserrat" pitchFamily="34" charset="0"/>
            </a:endParaRPr>
          </a:p>
        </p:txBody>
      </p:sp>
      <p:cxnSp>
        <p:nvCxnSpPr>
          <p:cNvPr id="32" name="Conector recto 31">
            <a:extLst>
              <a:ext uri="{FF2B5EF4-FFF2-40B4-BE49-F238E27FC236}">
                <a16:creationId xmlns:a16="http://schemas.microsoft.com/office/drawing/2014/main" id="{F7C0E4BB-799D-C0A0-278A-48D4B4289976}"/>
              </a:ext>
            </a:extLst>
          </p:cNvPr>
          <p:cNvCxnSpPr/>
          <p:nvPr/>
        </p:nvCxnSpPr>
        <p:spPr>
          <a:xfrm>
            <a:off x="6685865" y="1684743"/>
            <a:ext cx="0" cy="576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33">
            <a:extLst>
              <a:ext uri="{FF2B5EF4-FFF2-40B4-BE49-F238E27FC236}">
                <a16:creationId xmlns:a16="http://schemas.microsoft.com/office/drawing/2014/main" id="{72325395-07E3-41F1-FAB9-4FDE6A50AC13}"/>
              </a:ext>
            </a:extLst>
          </p:cNvPr>
          <p:cNvCxnSpPr>
            <a:cxnSpLocks/>
          </p:cNvCxnSpPr>
          <p:nvPr/>
        </p:nvCxnSpPr>
        <p:spPr>
          <a:xfrm>
            <a:off x="6373987" y="2003934"/>
            <a:ext cx="29997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713" cy="5143500"/>
          </a:xfrm>
          <a:prstGeom prst="rect">
            <a:avLst/>
          </a:prstGeom>
        </p:spPr>
      </p:pic>
      <p:sp>
        <p:nvSpPr>
          <p:cNvPr id="20" name="CuadroTexto 19"/>
          <p:cNvSpPr txBox="1"/>
          <p:nvPr/>
        </p:nvSpPr>
        <p:spPr>
          <a:xfrm>
            <a:off x="1826694" y="3565429"/>
            <a:ext cx="549061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500" dirty="0">
                <a:solidFill>
                  <a:srgbClr val="21B4D1"/>
                </a:solidFill>
                <a:latin typeface="Arial Black" panose="020B0A04020102020204" pitchFamily="34" charset="0"/>
              </a:rPr>
              <a:t>Gracias</a:t>
            </a:r>
          </a:p>
        </p:txBody>
      </p:sp>
      <p:sp>
        <p:nvSpPr>
          <p:cNvPr id="7" name="Freeform 53">
            <a:extLst>
              <a:ext uri="{FF2B5EF4-FFF2-40B4-BE49-F238E27FC236}">
                <a16:creationId xmlns:a16="http://schemas.microsoft.com/office/drawing/2014/main" id="{51FA6A5F-B443-4018-B9A5-D60809D64D62}"/>
              </a:ext>
            </a:extLst>
          </p:cNvPr>
          <p:cNvSpPr/>
          <p:nvPr/>
        </p:nvSpPr>
        <p:spPr>
          <a:xfrm>
            <a:off x="0" y="4601308"/>
            <a:ext cx="3188829" cy="542192"/>
          </a:xfrm>
          <a:custGeom>
            <a:avLst/>
            <a:gdLst>
              <a:gd name="connsiteX0" fmla="*/ 5966227 w 5980691"/>
              <a:gd name="connsiteY0" fmla="*/ 1013204 h 1016888"/>
              <a:gd name="connsiteX1" fmla="*/ 5980691 w 5980691"/>
              <a:gd name="connsiteY1" fmla="*/ 1016888 h 1016888"/>
              <a:gd name="connsiteX2" fmla="*/ 5928824 w 5980691"/>
              <a:gd name="connsiteY2" fmla="*/ 1016888 h 1016888"/>
              <a:gd name="connsiteX3" fmla="*/ 5940723 w 5980691"/>
              <a:gd name="connsiteY3" fmla="*/ 1013415 h 1016888"/>
              <a:gd name="connsiteX4" fmla="*/ 5966227 w 5980691"/>
              <a:gd name="connsiteY4" fmla="*/ 1013204 h 1016888"/>
              <a:gd name="connsiteX5" fmla="*/ 5529894 w 5980691"/>
              <a:gd name="connsiteY5" fmla="*/ 914395 h 1016888"/>
              <a:gd name="connsiteX6" fmla="*/ 5542701 w 5980691"/>
              <a:gd name="connsiteY6" fmla="*/ 932804 h 1016888"/>
              <a:gd name="connsiteX7" fmla="*/ 5517087 w 5980691"/>
              <a:gd name="connsiteY7" fmla="*/ 919998 h 1016888"/>
              <a:gd name="connsiteX8" fmla="*/ 5529894 w 5980691"/>
              <a:gd name="connsiteY8" fmla="*/ 914395 h 1016888"/>
              <a:gd name="connsiteX9" fmla="*/ 5254550 w 5980691"/>
              <a:gd name="connsiteY9" fmla="*/ 872611 h 1016888"/>
              <a:gd name="connsiteX10" fmla="*/ 5280163 w 5980691"/>
              <a:gd name="connsiteY10" fmla="*/ 886700 h 1016888"/>
              <a:gd name="connsiteX11" fmla="*/ 5254550 w 5980691"/>
              <a:gd name="connsiteY11" fmla="*/ 872611 h 1016888"/>
              <a:gd name="connsiteX12" fmla="*/ 4185193 w 5980691"/>
              <a:gd name="connsiteY12" fmla="*/ 756711 h 1016888"/>
              <a:gd name="connsiteX13" fmla="*/ 4137167 w 5980691"/>
              <a:gd name="connsiteY13" fmla="*/ 772721 h 1016888"/>
              <a:gd name="connsiteX14" fmla="*/ 4185193 w 5980691"/>
              <a:gd name="connsiteY14" fmla="*/ 756711 h 1016888"/>
              <a:gd name="connsiteX15" fmla="*/ 3580846 w 5980691"/>
              <a:gd name="connsiteY15" fmla="*/ 723549 h 1016888"/>
              <a:gd name="connsiteX16" fmla="*/ 3581687 w 5980691"/>
              <a:gd name="connsiteY16" fmla="*/ 728601 h 1016888"/>
              <a:gd name="connsiteX17" fmla="*/ 3568886 w 5980691"/>
              <a:gd name="connsiteY17" fmla="*/ 724071 h 1016888"/>
              <a:gd name="connsiteX18" fmla="*/ 3567412 w 5980691"/>
              <a:gd name="connsiteY18" fmla="*/ 723549 h 1016888"/>
              <a:gd name="connsiteX19" fmla="*/ 3568886 w 5980691"/>
              <a:gd name="connsiteY19" fmla="*/ 724071 h 1016888"/>
              <a:gd name="connsiteX20" fmla="*/ 3568370 w 5980691"/>
              <a:gd name="connsiteY20" fmla="*/ 724094 h 1016888"/>
              <a:gd name="connsiteX21" fmla="*/ 3768973 w 5980691"/>
              <a:gd name="connsiteY21" fmla="*/ 705485 h 1016888"/>
              <a:gd name="connsiteX22" fmla="*/ 3756167 w 5980691"/>
              <a:gd name="connsiteY22" fmla="*/ 724695 h 1016888"/>
              <a:gd name="connsiteX23" fmla="*/ 3768973 w 5980691"/>
              <a:gd name="connsiteY23" fmla="*/ 705485 h 1016888"/>
              <a:gd name="connsiteX24" fmla="*/ 3720949 w 5980691"/>
              <a:gd name="connsiteY24" fmla="*/ 705485 h 1016888"/>
              <a:gd name="connsiteX25" fmla="*/ 3695336 w 5980691"/>
              <a:gd name="connsiteY25" fmla="*/ 718291 h 1016888"/>
              <a:gd name="connsiteX26" fmla="*/ 3720949 w 5980691"/>
              <a:gd name="connsiteY26" fmla="*/ 705485 h 1016888"/>
              <a:gd name="connsiteX27" fmla="*/ 4271637 w 5980691"/>
              <a:gd name="connsiteY27" fmla="*/ 670267 h 1016888"/>
              <a:gd name="connsiteX28" fmla="*/ 4252428 w 5980691"/>
              <a:gd name="connsiteY28" fmla="*/ 699083 h 1016888"/>
              <a:gd name="connsiteX29" fmla="*/ 4252428 w 5980691"/>
              <a:gd name="connsiteY29" fmla="*/ 684675 h 1016888"/>
              <a:gd name="connsiteX30" fmla="*/ 4271637 w 5980691"/>
              <a:gd name="connsiteY30" fmla="*/ 670267 h 1016888"/>
              <a:gd name="connsiteX31" fmla="*/ 4092343 w 5980691"/>
              <a:gd name="connsiteY31" fmla="*/ 670267 h 1016888"/>
              <a:gd name="connsiteX32" fmla="*/ 4085299 w 5980691"/>
              <a:gd name="connsiteY32" fmla="*/ 698016 h 1016888"/>
              <a:gd name="connsiteX33" fmla="*/ 4057124 w 5980691"/>
              <a:gd name="connsiteY33" fmla="*/ 691079 h 1016888"/>
              <a:gd name="connsiteX34" fmla="*/ 4092343 w 5980691"/>
              <a:gd name="connsiteY34" fmla="*/ 670267 h 1016888"/>
              <a:gd name="connsiteX35" fmla="*/ 4206323 w 5980691"/>
              <a:gd name="connsiteY35" fmla="*/ 666998 h 1016888"/>
              <a:gd name="connsiteX36" fmla="*/ 4233217 w 5980691"/>
              <a:gd name="connsiteY36" fmla="*/ 671334 h 1016888"/>
              <a:gd name="connsiteX37" fmla="*/ 4118917 w 5980691"/>
              <a:gd name="connsiteY37" fmla="*/ 699083 h 1016888"/>
              <a:gd name="connsiteX38" fmla="*/ 4098747 w 5980691"/>
              <a:gd name="connsiteY38" fmla="*/ 671334 h 1016888"/>
              <a:gd name="connsiteX39" fmla="*/ 4179429 w 5980691"/>
              <a:gd name="connsiteY39" fmla="*/ 678272 h 1016888"/>
              <a:gd name="connsiteX40" fmla="*/ 4206323 w 5980691"/>
              <a:gd name="connsiteY40" fmla="*/ 666998 h 1016888"/>
              <a:gd name="connsiteX41" fmla="*/ 3568344 w 5980691"/>
              <a:gd name="connsiteY41" fmla="*/ 658561 h 1016888"/>
              <a:gd name="connsiteX42" fmla="*/ 3579075 w 5980691"/>
              <a:gd name="connsiteY42" fmla="*/ 659862 h 1016888"/>
              <a:gd name="connsiteX43" fmla="*/ 3602488 w 5980691"/>
              <a:gd name="connsiteY43" fmla="*/ 670267 h 1016888"/>
              <a:gd name="connsiteX44" fmla="*/ 3560865 w 5980691"/>
              <a:gd name="connsiteY44" fmla="*/ 663864 h 1016888"/>
              <a:gd name="connsiteX45" fmla="*/ 3568344 w 5980691"/>
              <a:gd name="connsiteY45" fmla="*/ 658561 h 1016888"/>
              <a:gd name="connsiteX46" fmla="*/ 3730842 w 5980691"/>
              <a:gd name="connsiteY46" fmla="*/ 652058 h 1016888"/>
              <a:gd name="connsiteX47" fmla="*/ 3739058 w 5980691"/>
              <a:gd name="connsiteY47" fmla="*/ 652658 h 1016888"/>
              <a:gd name="connsiteX48" fmla="*/ 3756169 w 5980691"/>
              <a:gd name="connsiteY48" fmla="*/ 657460 h 1016888"/>
              <a:gd name="connsiteX49" fmla="*/ 3727353 w 5980691"/>
              <a:gd name="connsiteY49" fmla="*/ 657460 h 1016888"/>
              <a:gd name="connsiteX50" fmla="*/ 3730842 w 5980691"/>
              <a:gd name="connsiteY50" fmla="*/ 652058 h 1016888"/>
              <a:gd name="connsiteX51" fmla="*/ 2730431 w 5980691"/>
              <a:gd name="connsiteY51" fmla="*/ 615625 h 1016888"/>
              <a:gd name="connsiteX52" fmla="*/ 2741237 w 5980691"/>
              <a:gd name="connsiteY52" fmla="*/ 616638 h 1016888"/>
              <a:gd name="connsiteX53" fmla="*/ 2728430 w 5980691"/>
              <a:gd name="connsiteY53" fmla="*/ 638250 h 1016888"/>
              <a:gd name="connsiteX54" fmla="*/ 2722027 w 5980691"/>
              <a:gd name="connsiteY54" fmla="*/ 616638 h 1016888"/>
              <a:gd name="connsiteX55" fmla="*/ 2730431 w 5980691"/>
              <a:gd name="connsiteY55" fmla="*/ 615625 h 1016888"/>
              <a:gd name="connsiteX56" fmla="*/ 2407261 w 5980691"/>
              <a:gd name="connsiteY56" fmla="*/ 611436 h 1016888"/>
              <a:gd name="connsiteX57" fmla="*/ 2413065 w 5980691"/>
              <a:gd name="connsiteY57" fmla="*/ 614236 h 1016888"/>
              <a:gd name="connsiteX58" fmla="*/ 2430674 w 5980691"/>
              <a:gd name="connsiteY58" fmla="*/ 622241 h 1016888"/>
              <a:gd name="connsiteX59" fmla="*/ 2405060 w 5980691"/>
              <a:gd name="connsiteY59" fmla="*/ 622241 h 1016888"/>
              <a:gd name="connsiteX60" fmla="*/ 2405060 w 5980691"/>
              <a:gd name="connsiteY60" fmla="*/ 615838 h 1016888"/>
              <a:gd name="connsiteX61" fmla="*/ 2407261 w 5980691"/>
              <a:gd name="connsiteY61" fmla="*/ 611436 h 1016888"/>
              <a:gd name="connsiteX62" fmla="*/ 3294488 w 5980691"/>
              <a:gd name="connsiteY62" fmla="*/ 605574 h 1016888"/>
              <a:gd name="connsiteX63" fmla="*/ 3298732 w 5980691"/>
              <a:gd name="connsiteY63" fmla="*/ 609035 h 1016888"/>
              <a:gd name="connsiteX64" fmla="*/ 3294744 w 5980691"/>
              <a:gd name="connsiteY64" fmla="*/ 606088 h 1016888"/>
              <a:gd name="connsiteX65" fmla="*/ 3968578 w 5980691"/>
              <a:gd name="connsiteY65" fmla="*/ 603430 h 1016888"/>
              <a:gd name="connsiteX66" fmla="*/ 3977083 w 5980691"/>
              <a:gd name="connsiteY66" fmla="*/ 615838 h 1016888"/>
              <a:gd name="connsiteX67" fmla="*/ 3970278 w 5980691"/>
              <a:gd name="connsiteY67" fmla="*/ 609434 h 1016888"/>
              <a:gd name="connsiteX68" fmla="*/ 3970278 w 5980691"/>
              <a:gd name="connsiteY68" fmla="*/ 615838 h 1016888"/>
              <a:gd name="connsiteX69" fmla="*/ 3922654 w 5980691"/>
              <a:gd name="connsiteY69" fmla="*/ 628644 h 1016888"/>
              <a:gd name="connsiteX70" fmla="*/ 3968578 w 5980691"/>
              <a:gd name="connsiteY70" fmla="*/ 603430 h 1016888"/>
              <a:gd name="connsiteX71" fmla="*/ 2942943 w 5980691"/>
              <a:gd name="connsiteY71" fmla="*/ 603031 h 1016888"/>
              <a:gd name="connsiteX72" fmla="*/ 2942943 w 5980691"/>
              <a:gd name="connsiteY72" fmla="*/ 615838 h 1016888"/>
              <a:gd name="connsiteX73" fmla="*/ 2916164 w 5980691"/>
              <a:gd name="connsiteY73" fmla="*/ 609434 h 1016888"/>
              <a:gd name="connsiteX74" fmla="*/ 2942943 w 5980691"/>
              <a:gd name="connsiteY74" fmla="*/ 603031 h 1016888"/>
              <a:gd name="connsiteX75" fmla="*/ 3916032 w 5980691"/>
              <a:gd name="connsiteY75" fmla="*/ 600849 h 1016888"/>
              <a:gd name="connsiteX76" fmla="*/ 3917852 w 5980691"/>
              <a:gd name="connsiteY76" fmla="*/ 602676 h 1016888"/>
              <a:gd name="connsiteX77" fmla="*/ 3912209 w 5980691"/>
              <a:gd name="connsiteY77" fmla="*/ 602109 h 1016888"/>
              <a:gd name="connsiteX78" fmla="*/ 3292016 w 5980691"/>
              <a:gd name="connsiteY78" fmla="*/ 600615 h 1016888"/>
              <a:gd name="connsiteX79" fmla="*/ 3294488 w 5980691"/>
              <a:gd name="connsiteY79" fmla="*/ 605574 h 1016888"/>
              <a:gd name="connsiteX80" fmla="*/ 3289255 w 5980691"/>
              <a:gd name="connsiteY80" fmla="*/ 601307 h 1016888"/>
              <a:gd name="connsiteX81" fmla="*/ 3875829 w 5980691"/>
              <a:gd name="connsiteY81" fmla="*/ 598453 h 1016888"/>
              <a:gd name="connsiteX82" fmla="*/ 3912209 w 5980691"/>
              <a:gd name="connsiteY82" fmla="*/ 602109 h 1016888"/>
              <a:gd name="connsiteX83" fmla="*/ 3897682 w 5980691"/>
              <a:gd name="connsiteY83" fmla="*/ 606901 h 1016888"/>
              <a:gd name="connsiteX84" fmla="*/ 3843893 w 5980691"/>
              <a:gd name="connsiteY84" fmla="*/ 609436 h 1016888"/>
              <a:gd name="connsiteX85" fmla="*/ 3875829 w 5980691"/>
              <a:gd name="connsiteY85" fmla="*/ 598453 h 1016888"/>
              <a:gd name="connsiteX86" fmla="*/ 3028896 w 5980691"/>
              <a:gd name="connsiteY86" fmla="*/ 596983 h 1016888"/>
              <a:gd name="connsiteX87" fmla="*/ 3042194 w 5980691"/>
              <a:gd name="connsiteY87" fmla="*/ 610501 h 1016888"/>
              <a:gd name="connsiteX88" fmla="*/ 2969047 w 5980691"/>
              <a:gd name="connsiteY88" fmla="*/ 630780 h 1016888"/>
              <a:gd name="connsiteX89" fmla="*/ 2982346 w 5980691"/>
              <a:gd name="connsiteY89" fmla="*/ 637538 h 1016888"/>
              <a:gd name="connsiteX90" fmla="*/ 2955748 w 5980691"/>
              <a:gd name="connsiteY90" fmla="*/ 624020 h 1016888"/>
              <a:gd name="connsiteX91" fmla="*/ 2969047 w 5980691"/>
              <a:gd name="connsiteY91" fmla="*/ 603743 h 1016888"/>
              <a:gd name="connsiteX92" fmla="*/ 3028896 w 5980691"/>
              <a:gd name="connsiteY92" fmla="*/ 596983 h 1016888"/>
              <a:gd name="connsiteX93" fmla="*/ 3077412 w 5980691"/>
              <a:gd name="connsiteY93" fmla="*/ 596628 h 1016888"/>
              <a:gd name="connsiteX94" fmla="*/ 3096622 w 5980691"/>
              <a:gd name="connsiteY94" fmla="*/ 615838 h 1016888"/>
              <a:gd name="connsiteX95" fmla="*/ 3077412 w 5980691"/>
              <a:gd name="connsiteY95" fmla="*/ 596628 h 1016888"/>
              <a:gd name="connsiteX96" fmla="*/ 3816999 w 5980691"/>
              <a:gd name="connsiteY96" fmla="*/ 590224 h 1016888"/>
              <a:gd name="connsiteX97" fmla="*/ 3829806 w 5980691"/>
              <a:gd name="connsiteY97" fmla="*/ 609434 h 1016888"/>
              <a:gd name="connsiteX98" fmla="*/ 3816999 w 5980691"/>
              <a:gd name="connsiteY98" fmla="*/ 622241 h 1016888"/>
              <a:gd name="connsiteX99" fmla="*/ 3816999 w 5980691"/>
              <a:gd name="connsiteY99" fmla="*/ 590224 h 1016888"/>
              <a:gd name="connsiteX100" fmla="*/ 3803392 w 5980691"/>
              <a:gd name="connsiteY100" fmla="*/ 590224 h 1016888"/>
              <a:gd name="connsiteX101" fmla="*/ 3810596 w 5980691"/>
              <a:gd name="connsiteY101" fmla="*/ 603031 h 1016888"/>
              <a:gd name="connsiteX102" fmla="*/ 3788984 w 5980691"/>
              <a:gd name="connsiteY102" fmla="*/ 628644 h 1016888"/>
              <a:gd name="connsiteX103" fmla="*/ 3803392 w 5980691"/>
              <a:gd name="connsiteY103" fmla="*/ 609434 h 1016888"/>
              <a:gd name="connsiteX104" fmla="*/ 3788984 w 5980691"/>
              <a:gd name="connsiteY104" fmla="*/ 596628 h 1016888"/>
              <a:gd name="connsiteX105" fmla="*/ 3803392 w 5980691"/>
              <a:gd name="connsiteY105" fmla="*/ 590224 h 1016888"/>
              <a:gd name="connsiteX106" fmla="*/ 3866584 w 5980691"/>
              <a:gd name="connsiteY106" fmla="*/ 565502 h 1016888"/>
              <a:gd name="connsiteX107" fmla="*/ 3911128 w 5980691"/>
              <a:gd name="connsiteY107" fmla="*/ 589159 h 1016888"/>
              <a:gd name="connsiteX108" fmla="*/ 3951470 w 5980691"/>
              <a:gd name="connsiteY108" fmla="*/ 589159 h 1016888"/>
              <a:gd name="connsiteX109" fmla="*/ 3916032 w 5980691"/>
              <a:gd name="connsiteY109" fmla="*/ 600849 h 1016888"/>
              <a:gd name="connsiteX110" fmla="*/ 3884234 w 5980691"/>
              <a:gd name="connsiteY110" fmla="*/ 568880 h 1016888"/>
              <a:gd name="connsiteX111" fmla="*/ 3816999 w 5980691"/>
              <a:gd name="connsiteY111" fmla="*/ 582399 h 1016888"/>
              <a:gd name="connsiteX112" fmla="*/ 3866584 w 5980691"/>
              <a:gd name="connsiteY112" fmla="*/ 565502 h 1016888"/>
              <a:gd name="connsiteX113" fmla="*/ 4063527 w 5980691"/>
              <a:gd name="connsiteY113" fmla="*/ 561410 h 1016888"/>
              <a:gd name="connsiteX114" fmla="*/ 4037914 w 5980691"/>
              <a:gd name="connsiteY114" fmla="*/ 577420 h 1016888"/>
              <a:gd name="connsiteX115" fmla="*/ 4063527 w 5980691"/>
              <a:gd name="connsiteY115" fmla="*/ 561410 h 1016888"/>
              <a:gd name="connsiteX116" fmla="*/ 3957873 w 5980691"/>
              <a:gd name="connsiteY116" fmla="*/ 555808 h 1016888"/>
              <a:gd name="connsiteX117" fmla="*/ 4002696 w 5980691"/>
              <a:gd name="connsiteY117" fmla="*/ 569415 h 1016888"/>
              <a:gd name="connsiteX118" fmla="*/ 3964276 w 5980691"/>
              <a:gd name="connsiteY118" fmla="*/ 583022 h 1016888"/>
              <a:gd name="connsiteX119" fmla="*/ 3957873 w 5980691"/>
              <a:gd name="connsiteY119" fmla="*/ 555808 h 1016888"/>
              <a:gd name="connsiteX120" fmla="*/ 4031511 w 5980691"/>
              <a:gd name="connsiteY120" fmla="*/ 555007 h 1016888"/>
              <a:gd name="connsiteX121" fmla="*/ 4012300 w 5980691"/>
              <a:gd name="connsiteY121" fmla="*/ 577420 h 1016888"/>
              <a:gd name="connsiteX122" fmla="*/ 4031511 w 5980691"/>
              <a:gd name="connsiteY122" fmla="*/ 555007 h 1016888"/>
              <a:gd name="connsiteX123" fmla="*/ 4127260 w 5980691"/>
              <a:gd name="connsiteY123" fmla="*/ 553698 h 1016888"/>
              <a:gd name="connsiteX124" fmla="*/ 4146771 w 5980691"/>
              <a:gd name="connsiteY124" fmla="*/ 562477 h 1016888"/>
              <a:gd name="connsiteX125" fmla="*/ 4125959 w 5980691"/>
              <a:gd name="connsiteY125" fmla="*/ 576353 h 1016888"/>
              <a:gd name="connsiteX126" fmla="*/ 4112086 w 5980691"/>
              <a:gd name="connsiteY126" fmla="*/ 569415 h 1016888"/>
              <a:gd name="connsiteX127" fmla="*/ 4119022 w 5980691"/>
              <a:gd name="connsiteY127" fmla="*/ 562477 h 1016888"/>
              <a:gd name="connsiteX128" fmla="*/ 4119022 w 5980691"/>
              <a:gd name="connsiteY128" fmla="*/ 555541 h 1016888"/>
              <a:gd name="connsiteX129" fmla="*/ 4127260 w 5980691"/>
              <a:gd name="connsiteY129" fmla="*/ 553698 h 1016888"/>
              <a:gd name="connsiteX130" fmla="*/ 4173985 w 5980691"/>
              <a:gd name="connsiteY130" fmla="*/ 550124 h 1016888"/>
              <a:gd name="connsiteX131" fmla="*/ 4204401 w 5980691"/>
              <a:gd name="connsiteY131" fmla="*/ 556288 h 1016888"/>
              <a:gd name="connsiteX132" fmla="*/ 4197998 w 5980691"/>
              <a:gd name="connsiteY132" fmla="*/ 577420 h 1016888"/>
              <a:gd name="connsiteX133" fmla="*/ 4153174 w 5980691"/>
              <a:gd name="connsiteY133" fmla="*/ 570375 h 1016888"/>
              <a:gd name="connsiteX134" fmla="*/ 4173985 w 5980691"/>
              <a:gd name="connsiteY134" fmla="*/ 550124 h 1016888"/>
              <a:gd name="connsiteX135" fmla="*/ 2184146 w 5980691"/>
              <a:gd name="connsiteY135" fmla="*/ 522990 h 1016888"/>
              <a:gd name="connsiteX136" fmla="*/ 2136120 w 5980691"/>
              <a:gd name="connsiteY136" fmla="*/ 535797 h 1016888"/>
              <a:gd name="connsiteX137" fmla="*/ 2184146 w 5980691"/>
              <a:gd name="connsiteY137" fmla="*/ 522990 h 1016888"/>
              <a:gd name="connsiteX138" fmla="*/ 1955761 w 5980691"/>
              <a:gd name="connsiteY138" fmla="*/ 516587 h 1016888"/>
              <a:gd name="connsiteX139" fmla="*/ 1969635 w 5980691"/>
              <a:gd name="connsiteY139" fmla="*/ 522990 h 1016888"/>
              <a:gd name="connsiteX140" fmla="*/ 1941885 w 5980691"/>
              <a:gd name="connsiteY140" fmla="*/ 535797 h 1016888"/>
              <a:gd name="connsiteX141" fmla="*/ 1955761 w 5980691"/>
              <a:gd name="connsiteY141" fmla="*/ 516587 h 1016888"/>
              <a:gd name="connsiteX142" fmla="*/ 1847971 w 5980691"/>
              <a:gd name="connsiteY142" fmla="*/ 510183 h 1016888"/>
              <a:gd name="connsiteX143" fmla="*/ 1847971 w 5980691"/>
              <a:gd name="connsiteY143" fmla="*/ 516587 h 1016888"/>
              <a:gd name="connsiteX144" fmla="*/ 1806348 w 5980691"/>
              <a:gd name="connsiteY144" fmla="*/ 516587 h 1016888"/>
              <a:gd name="connsiteX145" fmla="*/ 1847971 w 5980691"/>
              <a:gd name="connsiteY145" fmla="*/ 510183 h 1016888"/>
              <a:gd name="connsiteX146" fmla="*/ 1861576 w 5980691"/>
              <a:gd name="connsiteY146" fmla="*/ 508582 h 1016888"/>
              <a:gd name="connsiteX147" fmla="*/ 1873582 w 5980691"/>
              <a:gd name="connsiteY147" fmla="*/ 510183 h 1016888"/>
              <a:gd name="connsiteX148" fmla="*/ 1873582 w 5980691"/>
              <a:gd name="connsiteY148" fmla="*/ 516587 h 1016888"/>
              <a:gd name="connsiteX149" fmla="*/ 1854372 w 5980691"/>
              <a:gd name="connsiteY149" fmla="*/ 516587 h 1016888"/>
              <a:gd name="connsiteX150" fmla="*/ 1861576 w 5980691"/>
              <a:gd name="connsiteY150" fmla="*/ 508582 h 1016888"/>
              <a:gd name="connsiteX151" fmla="*/ 1854374 w 5980691"/>
              <a:gd name="connsiteY151" fmla="*/ 488410 h 1016888"/>
              <a:gd name="connsiteX152" fmla="*/ 1787138 w 5980691"/>
              <a:gd name="connsiteY152" fmla="*/ 516587 h 1016888"/>
              <a:gd name="connsiteX153" fmla="*/ 1854374 w 5980691"/>
              <a:gd name="connsiteY153" fmla="*/ 488410 h 1016888"/>
              <a:gd name="connsiteX154" fmla="*/ 2157891 w 5980691"/>
              <a:gd name="connsiteY154" fmla="*/ 487771 h 1016888"/>
              <a:gd name="connsiteX155" fmla="*/ 2164936 w 5980691"/>
              <a:gd name="connsiteY155" fmla="*/ 515213 h 1016888"/>
              <a:gd name="connsiteX156" fmla="*/ 2129716 w 5980691"/>
              <a:gd name="connsiteY156" fmla="*/ 501493 h 1016888"/>
              <a:gd name="connsiteX157" fmla="*/ 2157891 w 5980691"/>
              <a:gd name="connsiteY157" fmla="*/ 487771 h 1016888"/>
              <a:gd name="connsiteX158" fmla="*/ 2613170 w 5980691"/>
              <a:gd name="connsiteY158" fmla="*/ 481367 h 1016888"/>
              <a:gd name="connsiteX159" fmla="*/ 2613170 w 5980691"/>
              <a:gd name="connsiteY159" fmla="*/ 503780 h 1016888"/>
              <a:gd name="connsiteX160" fmla="*/ 2587557 w 5980691"/>
              <a:gd name="connsiteY160" fmla="*/ 503780 h 1016888"/>
              <a:gd name="connsiteX161" fmla="*/ 2613170 w 5980691"/>
              <a:gd name="connsiteY161" fmla="*/ 481367 h 1016888"/>
              <a:gd name="connsiteX162" fmla="*/ 2697477 w 5980691"/>
              <a:gd name="connsiteY162" fmla="*/ 474364 h 1016888"/>
              <a:gd name="connsiteX163" fmla="*/ 2708305 w 5980691"/>
              <a:gd name="connsiteY163" fmla="*/ 474964 h 1016888"/>
              <a:gd name="connsiteX164" fmla="*/ 2694582 w 5980691"/>
              <a:gd name="connsiteY164" fmla="*/ 494174 h 1016888"/>
              <a:gd name="connsiteX165" fmla="*/ 2697477 w 5980691"/>
              <a:gd name="connsiteY165" fmla="*/ 474364 h 1016888"/>
              <a:gd name="connsiteX166" fmla="*/ 1842366 w 5980691"/>
              <a:gd name="connsiteY166" fmla="*/ 444549 h 1016888"/>
              <a:gd name="connsiteX167" fmla="*/ 1860776 w 5980691"/>
              <a:gd name="connsiteY167" fmla="*/ 449351 h 1016888"/>
              <a:gd name="connsiteX168" fmla="*/ 1828759 w 5980691"/>
              <a:gd name="connsiteY168" fmla="*/ 449351 h 1016888"/>
              <a:gd name="connsiteX169" fmla="*/ 1842366 w 5980691"/>
              <a:gd name="connsiteY169" fmla="*/ 444549 h 1016888"/>
              <a:gd name="connsiteX170" fmla="*/ 1807149 w 5980691"/>
              <a:gd name="connsiteY170" fmla="*/ 438946 h 1016888"/>
              <a:gd name="connsiteX171" fmla="*/ 1819155 w 5980691"/>
              <a:gd name="connsiteY171" fmla="*/ 442947 h 1016888"/>
              <a:gd name="connsiteX172" fmla="*/ 1799945 w 5980691"/>
              <a:gd name="connsiteY172" fmla="*/ 462157 h 1016888"/>
              <a:gd name="connsiteX173" fmla="*/ 1806348 w 5980691"/>
              <a:gd name="connsiteY173" fmla="*/ 462157 h 1016888"/>
              <a:gd name="connsiteX174" fmla="*/ 1799945 w 5980691"/>
              <a:gd name="connsiteY174" fmla="*/ 449351 h 1016888"/>
              <a:gd name="connsiteX175" fmla="*/ 1807149 w 5980691"/>
              <a:gd name="connsiteY175" fmla="*/ 438946 h 1016888"/>
              <a:gd name="connsiteX176" fmla="*/ 2835161 w 5980691"/>
              <a:gd name="connsiteY176" fmla="*/ 425714 h 1016888"/>
              <a:gd name="connsiteX177" fmla="*/ 2869304 w 5980691"/>
              <a:gd name="connsiteY177" fmla="*/ 427741 h 1016888"/>
              <a:gd name="connsiteX178" fmla="*/ 2827681 w 5980691"/>
              <a:gd name="connsiteY178" fmla="*/ 427741 h 1016888"/>
              <a:gd name="connsiteX179" fmla="*/ 2835161 w 5980691"/>
              <a:gd name="connsiteY179" fmla="*/ 425714 h 1016888"/>
              <a:gd name="connsiteX180" fmla="*/ 3022984 w 5980691"/>
              <a:gd name="connsiteY180" fmla="*/ 414133 h 1016888"/>
              <a:gd name="connsiteX181" fmla="*/ 3071010 w 5980691"/>
              <a:gd name="connsiteY181" fmla="*/ 420536 h 1016888"/>
              <a:gd name="connsiteX182" fmla="*/ 3022984 w 5980691"/>
              <a:gd name="connsiteY182" fmla="*/ 414133 h 1016888"/>
              <a:gd name="connsiteX183" fmla="*/ 2710570 w 5980691"/>
              <a:gd name="connsiteY183" fmla="*/ 412792 h 1016888"/>
              <a:gd name="connsiteX184" fmla="*/ 2728430 w 5980691"/>
              <a:gd name="connsiteY184" fmla="*/ 414772 h 1016888"/>
              <a:gd name="connsiteX185" fmla="*/ 2706018 w 5980691"/>
              <a:gd name="connsiteY185" fmla="*/ 428862 h 1016888"/>
              <a:gd name="connsiteX186" fmla="*/ 2706018 w 5980691"/>
              <a:gd name="connsiteY186" fmla="*/ 414772 h 1016888"/>
              <a:gd name="connsiteX187" fmla="*/ 2710570 w 5980691"/>
              <a:gd name="connsiteY187" fmla="*/ 412792 h 1016888"/>
              <a:gd name="connsiteX188" fmla="*/ 2930137 w 5980691"/>
              <a:gd name="connsiteY188" fmla="*/ 407730 h 1016888"/>
              <a:gd name="connsiteX189" fmla="*/ 2894917 w 5980691"/>
              <a:gd name="connsiteY189" fmla="*/ 414133 h 1016888"/>
              <a:gd name="connsiteX190" fmla="*/ 2930137 w 5980691"/>
              <a:gd name="connsiteY190" fmla="*/ 407730 h 1016888"/>
              <a:gd name="connsiteX191" fmla="*/ 2824478 w 5980691"/>
              <a:gd name="connsiteY191" fmla="*/ 398124 h 1016888"/>
              <a:gd name="connsiteX192" fmla="*/ 2834084 w 5980691"/>
              <a:gd name="connsiteY192" fmla="*/ 407730 h 1016888"/>
              <a:gd name="connsiteX193" fmla="*/ 2814874 w 5980691"/>
              <a:gd name="connsiteY193" fmla="*/ 407730 h 1016888"/>
              <a:gd name="connsiteX194" fmla="*/ 2824478 w 5980691"/>
              <a:gd name="connsiteY194" fmla="*/ 398124 h 1016888"/>
              <a:gd name="connsiteX195" fmla="*/ 1443858 w 5980691"/>
              <a:gd name="connsiteY195" fmla="*/ 395924 h 1016888"/>
              <a:gd name="connsiteX196" fmla="*/ 1450161 w 5980691"/>
              <a:gd name="connsiteY196" fmla="*/ 396524 h 1016888"/>
              <a:gd name="connsiteX197" fmla="*/ 1457365 w 5980691"/>
              <a:gd name="connsiteY197" fmla="*/ 401326 h 1016888"/>
              <a:gd name="connsiteX198" fmla="*/ 1457365 w 5980691"/>
              <a:gd name="connsiteY198" fmla="*/ 414133 h 1016888"/>
              <a:gd name="connsiteX199" fmla="*/ 1438155 w 5980691"/>
              <a:gd name="connsiteY199" fmla="*/ 401326 h 1016888"/>
              <a:gd name="connsiteX200" fmla="*/ 1443858 w 5980691"/>
              <a:gd name="connsiteY200" fmla="*/ 395924 h 1016888"/>
              <a:gd name="connsiteX201" fmla="*/ 2452286 w 5980691"/>
              <a:gd name="connsiteY201" fmla="*/ 394923 h 1016888"/>
              <a:gd name="connsiteX202" fmla="*/ 2459490 w 5980691"/>
              <a:gd name="connsiteY202" fmla="*/ 394923 h 1016888"/>
              <a:gd name="connsiteX203" fmla="*/ 2459490 w 5980691"/>
              <a:gd name="connsiteY203" fmla="*/ 401326 h 1016888"/>
              <a:gd name="connsiteX204" fmla="*/ 2430674 w 5980691"/>
              <a:gd name="connsiteY204" fmla="*/ 420536 h 1016888"/>
              <a:gd name="connsiteX205" fmla="*/ 2452286 w 5980691"/>
              <a:gd name="connsiteY205" fmla="*/ 394923 h 1016888"/>
              <a:gd name="connsiteX206" fmla="*/ 2648688 w 5980691"/>
              <a:gd name="connsiteY206" fmla="*/ 394122 h 1016888"/>
              <a:gd name="connsiteX207" fmla="*/ 2667599 w 5980691"/>
              <a:gd name="connsiteY207" fmla="*/ 394923 h 1016888"/>
              <a:gd name="connsiteX208" fmla="*/ 2660395 w 5980691"/>
              <a:gd name="connsiteY208" fmla="*/ 394923 h 1016888"/>
              <a:gd name="connsiteX209" fmla="*/ 2660395 w 5980691"/>
              <a:gd name="connsiteY209" fmla="*/ 401326 h 1016888"/>
              <a:gd name="connsiteX210" fmla="*/ 2645987 w 5980691"/>
              <a:gd name="connsiteY210" fmla="*/ 407730 h 1016888"/>
              <a:gd name="connsiteX211" fmla="*/ 2648688 w 5980691"/>
              <a:gd name="connsiteY211" fmla="*/ 394122 h 1016888"/>
              <a:gd name="connsiteX212" fmla="*/ 2795664 w 5980691"/>
              <a:gd name="connsiteY212" fmla="*/ 382116 h 1016888"/>
              <a:gd name="connsiteX213" fmla="*/ 2808471 w 5980691"/>
              <a:gd name="connsiteY213" fmla="*/ 382116 h 1016888"/>
              <a:gd name="connsiteX214" fmla="*/ 2808471 w 5980691"/>
              <a:gd name="connsiteY214" fmla="*/ 401326 h 1016888"/>
              <a:gd name="connsiteX215" fmla="*/ 2795664 w 5980691"/>
              <a:gd name="connsiteY215" fmla="*/ 382116 h 1016888"/>
              <a:gd name="connsiteX216" fmla="*/ 2142523 w 5980691"/>
              <a:gd name="connsiteY216" fmla="*/ 382116 h 1016888"/>
              <a:gd name="connsiteX217" fmla="*/ 2142523 w 5980691"/>
              <a:gd name="connsiteY217" fmla="*/ 401326 h 1016888"/>
              <a:gd name="connsiteX218" fmla="*/ 2136120 w 5980691"/>
              <a:gd name="connsiteY218" fmla="*/ 394923 h 1016888"/>
              <a:gd name="connsiteX219" fmla="*/ 2116910 w 5980691"/>
              <a:gd name="connsiteY219" fmla="*/ 388520 h 1016888"/>
              <a:gd name="connsiteX220" fmla="*/ 2142523 w 5980691"/>
              <a:gd name="connsiteY220" fmla="*/ 382116 h 1016888"/>
              <a:gd name="connsiteX221" fmla="*/ 1940819 w 5980691"/>
              <a:gd name="connsiteY221" fmla="*/ 382116 h 1016888"/>
              <a:gd name="connsiteX222" fmla="*/ 1915205 w 5980691"/>
              <a:gd name="connsiteY222" fmla="*/ 394923 h 1016888"/>
              <a:gd name="connsiteX223" fmla="*/ 1940819 w 5980691"/>
              <a:gd name="connsiteY223" fmla="*/ 382116 h 1016888"/>
              <a:gd name="connsiteX224" fmla="*/ 1982940 w 5980691"/>
              <a:gd name="connsiteY224" fmla="*/ 371169 h 1016888"/>
              <a:gd name="connsiteX225" fmla="*/ 2014456 w 5980691"/>
              <a:gd name="connsiteY225" fmla="*/ 373150 h 1016888"/>
              <a:gd name="connsiteX226" fmla="*/ 2014456 w 5980691"/>
              <a:gd name="connsiteY226" fmla="*/ 380194 h 1016888"/>
              <a:gd name="connsiteX227" fmla="*/ 1976036 w 5980691"/>
              <a:gd name="connsiteY227" fmla="*/ 373150 h 1016888"/>
              <a:gd name="connsiteX228" fmla="*/ 1982940 w 5980691"/>
              <a:gd name="connsiteY228" fmla="*/ 371169 h 1016888"/>
              <a:gd name="connsiteX229" fmla="*/ 1651067 w 5980691"/>
              <a:gd name="connsiteY229" fmla="*/ 362985 h 1016888"/>
              <a:gd name="connsiteX230" fmla="*/ 1665474 w 5980691"/>
              <a:gd name="connsiteY230" fmla="*/ 367388 h 1016888"/>
              <a:gd name="connsiteX231" fmla="*/ 1652668 w 5980691"/>
              <a:gd name="connsiteY231" fmla="*/ 388520 h 1016888"/>
              <a:gd name="connsiteX232" fmla="*/ 1646265 w 5980691"/>
              <a:gd name="connsiteY232" fmla="*/ 374432 h 1016888"/>
              <a:gd name="connsiteX233" fmla="*/ 1651067 w 5980691"/>
              <a:gd name="connsiteY233" fmla="*/ 362985 h 1016888"/>
              <a:gd name="connsiteX234" fmla="*/ 1613521 w 5980691"/>
              <a:gd name="connsiteY234" fmla="*/ 362436 h 1016888"/>
              <a:gd name="connsiteX235" fmla="*/ 1620050 w 5980691"/>
              <a:gd name="connsiteY235" fmla="*/ 364746 h 1016888"/>
              <a:gd name="connsiteX236" fmla="*/ 1639861 w 5980691"/>
              <a:gd name="connsiteY236" fmla="*/ 367388 h 1016888"/>
              <a:gd name="connsiteX237" fmla="*/ 1611045 w 5980691"/>
              <a:gd name="connsiteY237" fmla="*/ 367388 h 1016888"/>
              <a:gd name="connsiteX238" fmla="*/ 1613521 w 5980691"/>
              <a:gd name="connsiteY238" fmla="*/ 362436 h 1016888"/>
              <a:gd name="connsiteX239" fmla="*/ 2178351 w 5980691"/>
              <a:gd name="connsiteY239" fmla="*/ 359994 h 1016888"/>
              <a:gd name="connsiteX240" fmla="*/ 2446683 w 5980691"/>
              <a:gd name="connsiteY240" fmla="*/ 359994 h 1016888"/>
              <a:gd name="connsiteX241" fmla="*/ 2406434 w 5980691"/>
              <a:gd name="connsiteY241" fmla="*/ 366690 h 1016888"/>
              <a:gd name="connsiteX242" fmla="*/ 2433265 w 5980691"/>
              <a:gd name="connsiteY242" fmla="*/ 380077 h 1016888"/>
              <a:gd name="connsiteX243" fmla="*/ 2433265 w 5980691"/>
              <a:gd name="connsiteY243" fmla="*/ 393467 h 1016888"/>
              <a:gd name="connsiteX244" fmla="*/ 2372892 w 5980691"/>
              <a:gd name="connsiteY244" fmla="*/ 393467 h 1016888"/>
              <a:gd name="connsiteX245" fmla="*/ 2419849 w 5980691"/>
              <a:gd name="connsiteY245" fmla="*/ 413550 h 1016888"/>
              <a:gd name="connsiteX246" fmla="*/ 2325933 w 5980691"/>
              <a:gd name="connsiteY246" fmla="*/ 406857 h 1016888"/>
              <a:gd name="connsiteX247" fmla="*/ 2305809 w 5980691"/>
              <a:gd name="connsiteY247" fmla="*/ 420246 h 1016888"/>
              <a:gd name="connsiteX248" fmla="*/ 2305809 w 5980691"/>
              <a:gd name="connsiteY248" fmla="*/ 400161 h 1016888"/>
              <a:gd name="connsiteX249" fmla="*/ 2292392 w 5980691"/>
              <a:gd name="connsiteY249" fmla="*/ 420246 h 1016888"/>
              <a:gd name="connsiteX250" fmla="*/ 2232019 w 5980691"/>
              <a:gd name="connsiteY250" fmla="*/ 406857 h 1016888"/>
              <a:gd name="connsiteX251" fmla="*/ 2292392 w 5980691"/>
              <a:gd name="connsiteY251" fmla="*/ 386773 h 1016888"/>
              <a:gd name="connsiteX252" fmla="*/ 2218601 w 5980691"/>
              <a:gd name="connsiteY252" fmla="*/ 373384 h 1016888"/>
              <a:gd name="connsiteX253" fmla="*/ 2211893 w 5980691"/>
              <a:gd name="connsiteY253" fmla="*/ 406857 h 1016888"/>
              <a:gd name="connsiteX254" fmla="*/ 2178351 w 5980691"/>
              <a:gd name="connsiteY254" fmla="*/ 406857 h 1016888"/>
              <a:gd name="connsiteX255" fmla="*/ 2205185 w 5980691"/>
              <a:gd name="connsiteY255" fmla="*/ 386773 h 1016888"/>
              <a:gd name="connsiteX256" fmla="*/ 2198477 w 5980691"/>
              <a:gd name="connsiteY256" fmla="*/ 380077 h 1016888"/>
              <a:gd name="connsiteX257" fmla="*/ 2205185 w 5980691"/>
              <a:gd name="connsiteY257" fmla="*/ 380077 h 1016888"/>
              <a:gd name="connsiteX258" fmla="*/ 2178351 w 5980691"/>
              <a:gd name="connsiteY258" fmla="*/ 359994 h 1016888"/>
              <a:gd name="connsiteX259" fmla="*/ 1557818 w 5980691"/>
              <a:gd name="connsiteY259" fmla="*/ 353835 h 1016888"/>
              <a:gd name="connsiteX260" fmla="*/ 1578230 w 5980691"/>
              <a:gd name="connsiteY260" fmla="*/ 353835 h 1016888"/>
              <a:gd name="connsiteX261" fmla="*/ 1591837 w 5980691"/>
              <a:gd name="connsiteY261" fmla="*/ 367708 h 1016888"/>
              <a:gd name="connsiteX262" fmla="*/ 1537408 w 5980691"/>
              <a:gd name="connsiteY262" fmla="*/ 374646 h 1016888"/>
              <a:gd name="connsiteX263" fmla="*/ 1557818 w 5980691"/>
              <a:gd name="connsiteY263" fmla="*/ 353835 h 1016888"/>
              <a:gd name="connsiteX264" fmla="*/ 1390130 w 5980691"/>
              <a:gd name="connsiteY264" fmla="*/ 346897 h 1016888"/>
              <a:gd name="connsiteX265" fmla="*/ 1358114 w 5980691"/>
              <a:gd name="connsiteY265" fmla="*/ 368509 h 1016888"/>
              <a:gd name="connsiteX266" fmla="*/ 1390130 w 5980691"/>
              <a:gd name="connsiteY266" fmla="*/ 346897 h 1016888"/>
              <a:gd name="connsiteX267" fmla="*/ 1640662 w 5980691"/>
              <a:gd name="connsiteY267" fmla="*/ 304276 h 1016888"/>
              <a:gd name="connsiteX268" fmla="*/ 1659071 w 5980691"/>
              <a:gd name="connsiteY268" fmla="*/ 313815 h 1016888"/>
              <a:gd name="connsiteX269" fmla="*/ 1627055 w 5980691"/>
              <a:gd name="connsiteY269" fmla="*/ 320751 h 1016888"/>
              <a:gd name="connsiteX270" fmla="*/ 1640662 w 5980691"/>
              <a:gd name="connsiteY270" fmla="*/ 304276 h 1016888"/>
              <a:gd name="connsiteX271" fmla="*/ 1644663 w 5980691"/>
              <a:gd name="connsiteY271" fmla="*/ 264454 h 1016888"/>
              <a:gd name="connsiteX272" fmla="*/ 1652668 w 5980691"/>
              <a:gd name="connsiteY272" fmla="*/ 279663 h 1016888"/>
              <a:gd name="connsiteX273" fmla="*/ 1627055 w 5980691"/>
              <a:gd name="connsiteY273" fmla="*/ 273259 h 1016888"/>
              <a:gd name="connsiteX274" fmla="*/ 1644663 w 5980691"/>
              <a:gd name="connsiteY274" fmla="*/ 264454 h 1016888"/>
              <a:gd name="connsiteX275" fmla="*/ 1358114 w 5980691"/>
              <a:gd name="connsiteY275" fmla="*/ 231637 h 1016888"/>
              <a:gd name="connsiteX276" fmla="*/ 1377324 w 5980691"/>
              <a:gd name="connsiteY276" fmla="*/ 231637 h 1016888"/>
              <a:gd name="connsiteX277" fmla="*/ 1377324 w 5980691"/>
              <a:gd name="connsiteY277" fmla="*/ 246579 h 1016888"/>
              <a:gd name="connsiteX278" fmla="*/ 1358114 w 5980691"/>
              <a:gd name="connsiteY278" fmla="*/ 231637 h 1016888"/>
              <a:gd name="connsiteX279" fmla="*/ 435515 w 5980691"/>
              <a:gd name="connsiteY279" fmla="*/ 150313 h 1016888"/>
              <a:gd name="connsiteX280" fmla="*/ 434763 w 5980691"/>
              <a:gd name="connsiteY280" fmla="*/ 150975 h 1016888"/>
              <a:gd name="connsiteX281" fmla="*/ 430566 w 5980691"/>
              <a:gd name="connsiteY281" fmla="*/ 150975 h 1016888"/>
              <a:gd name="connsiteX282" fmla="*/ 439067 w 5980691"/>
              <a:gd name="connsiteY282" fmla="*/ 147187 h 1016888"/>
              <a:gd name="connsiteX283" fmla="*/ 442008 w 5980691"/>
              <a:gd name="connsiteY283" fmla="*/ 149446 h 1016888"/>
              <a:gd name="connsiteX284" fmla="*/ 435515 w 5980691"/>
              <a:gd name="connsiteY284" fmla="*/ 150313 h 1016888"/>
              <a:gd name="connsiteX285" fmla="*/ 672379 w 5980691"/>
              <a:gd name="connsiteY285" fmla="*/ 124030 h 1016888"/>
              <a:gd name="connsiteX286" fmla="*/ 645511 w 5980691"/>
              <a:gd name="connsiteY286" fmla="*/ 150975 h 1016888"/>
              <a:gd name="connsiteX287" fmla="*/ 625359 w 5980691"/>
              <a:gd name="connsiteY287" fmla="*/ 150975 h 1016888"/>
              <a:gd name="connsiteX288" fmla="*/ 672379 w 5980691"/>
              <a:gd name="connsiteY288" fmla="*/ 124030 h 1016888"/>
              <a:gd name="connsiteX289" fmla="*/ 591773 w 5980691"/>
              <a:gd name="connsiteY289" fmla="*/ 124030 h 1016888"/>
              <a:gd name="connsiteX290" fmla="*/ 598491 w 5980691"/>
              <a:gd name="connsiteY290" fmla="*/ 164447 h 1016888"/>
              <a:gd name="connsiteX291" fmla="*/ 591773 w 5980691"/>
              <a:gd name="connsiteY291" fmla="*/ 124030 h 1016888"/>
              <a:gd name="connsiteX292" fmla="*/ 1129756 w 5980691"/>
              <a:gd name="connsiteY292" fmla="*/ 121981 h 1016888"/>
              <a:gd name="connsiteX293" fmla="*/ 1150006 w 5980691"/>
              <a:gd name="connsiteY293" fmla="*/ 125982 h 1016888"/>
              <a:gd name="connsiteX294" fmla="*/ 1114787 w 5980691"/>
              <a:gd name="connsiteY294" fmla="*/ 132386 h 1016888"/>
              <a:gd name="connsiteX295" fmla="*/ 1129756 w 5980691"/>
              <a:gd name="connsiteY295" fmla="*/ 121981 h 1016888"/>
              <a:gd name="connsiteX296" fmla="*/ 323974 w 5980691"/>
              <a:gd name="connsiteY296" fmla="*/ 104028 h 1016888"/>
              <a:gd name="connsiteX297" fmla="*/ 288755 w 5980691"/>
              <a:gd name="connsiteY297" fmla="*/ 117748 h 1016888"/>
              <a:gd name="connsiteX298" fmla="*/ 323974 w 5980691"/>
              <a:gd name="connsiteY298" fmla="*/ 104028 h 1016888"/>
              <a:gd name="connsiteX299" fmla="*/ 0 w 5980691"/>
              <a:gd name="connsiteY299" fmla="*/ 28624 h 1016888"/>
              <a:gd name="connsiteX300" fmla="*/ 781 w 5980691"/>
              <a:gd name="connsiteY300" fmla="*/ 31408 h 1016888"/>
              <a:gd name="connsiteX301" fmla="*/ 7393 w 5980691"/>
              <a:gd name="connsiteY301" fmla="*/ 29724 h 1016888"/>
              <a:gd name="connsiteX302" fmla="*/ 677 w 5980691"/>
              <a:gd name="connsiteY302" fmla="*/ 49933 h 1016888"/>
              <a:gd name="connsiteX303" fmla="*/ 20827 w 5980691"/>
              <a:gd name="connsiteY303" fmla="*/ 56669 h 1016888"/>
              <a:gd name="connsiteX304" fmla="*/ 27545 w 5980691"/>
              <a:gd name="connsiteY304" fmla="*/ 36461 h 1016888"/>
              <a:gd name="connsiteX305" fmla="*/ 40979 w 5980691"/>
              <a:gd name="connsiteY305" fmla="*/ 70141 h 1016888"/>
              <a:gd name="connsiteX306" fmla="*/ 54412 w 5980691"/>
              <a:gd name="connsiteY306" fmla="*/ 76877 h 1016888"/>
              <a:gd name="connsiteX307" fmla="*/ 54412 w 5980691"/>
              <a:gd name="connsiteY307" fmla="*/ 56669 h 1016888"/>
              <a:gd name="connsiteX308" fmla="*/ 108148 w 5980691"/>
              <a:gd name="connsiteY308" fmla="*/ 43197 h 1016888"/>
              <a:gd name="connsiteX309" fmla="*/ 121582 w 5980691"/>
              <a:gd name="connsiteY309" fmla="*/ 70141 h 1016888"/>
              <a:gd name="connsiteX310" fmla="*/ 229055 w 5980691"/>
              <a:gd name="connsiteY310" fmla="*/ 103822 h 1016888"/>
              <a:gd name="connsiteX311" fmla="*/ 235771 w 5980691"/>
              <a:gd name="connsiteY311" fmla="*/ 83613 h 1016888"/>
              <a:gd name="connsiteX312" fmla="*/ 282791 w 5980691"/>
              <a:gd name="connsiteY312" fmla="*/ 137502 h 1016888"/>
              <a:gd name="connsiteX313" fmla="*/ 336527 w 5980691"/>
              <a:gd name="connsiteY313" fmla="*/ 130766 h 1016888"/>
              <a:gd name="connsiteX314" fmla="*/ 329811 w 5980691"/>
              <a:gd name="connsiteY314" fmla="*/ 124030 h 1016888"/>
              <a:gd name="connsiteX315" fmla="*/ 349961 w 5980691"/>
              <a:gd name="connsiteY315" fmla="*/ 144239 h 1016888"/>
              <a:gd name="connsiteX316" fmla="*/ 417132 w 5980691"/>
              <a:gd name="connsiteY316" fmla="*/ 130766 h 1016888"/>
              <a:gd name="connsiteX317" fmla="*/ 430566 w 5980691"/>
              <a:gd name="connsiteY317" fmla="*/ 164447 h 1016888"/>
              <a:gd name="connsiteX318" fmla="*/ 444000 w 5980691"/>
              <a:gd name="connsiteY318" fmla="*/ 150975 h 1016888"/>
              <a:gd name="connsiteX319" fmla="*/ 442008 w 5980691"/>
              <a:gd name="connsiteY319" fmla="*/ 149446 h 1016888"/>
              <a:gd name="connsiteX320" fmla="*/ 480944 w 5980691"/>
              <a:gd name="connsiteY320" fmla="*/ 144239 h 1016888"/>
              <a:gd name="connsiteX321" fmla="*/ 531322 w 5980691"/>
              <a:gd name="connsiteY321" fmla="*/ 117294 h 1016888"/>
              <a:gd name="connsiteX322" fmla="*/ 531322 w 5980691"/>
              <a:gd name="connsiteY322" fmla="*/ 144239 h 1016888"/>
              <a:gd name="connsiteX323" fmla="*/ 571623 w 5980691"/>
              <a:gd name="connsiteY323" fmla="*/ 117294 h 1016888"/>
              <a:gd name="connsiteX324" fmla="*/ 551472 w 5980691"/>
              <a:gd name="connsiteY324" fmla="*/ 150975 h 1016888"/>
              <a:gd name="connsiteX325" fmla="*/ 585057 w 5980691"/>
              <a:gd name="connsiteY325" fmla="*/ 171183 h 1016888"/>
              <a:gd name="connsiteX326" fmla="*/ 598491 w 5980691"/>
              <a:gd name="connsiteY326" fmla="*/ 164447 h 1016888"/>
              <a:gd name="connsiteX327" fmla="*/ 611925 w 5980691"/>
              <a:gd name="connsiteY327" fmla="*/ 171183 h 1016888"/>
              <a:gd name="connsiteX328" fmla="*/ 645511 w 5980691"/>
              <a:gd name="connsiteY328" fmla="*/ 150975 h 1016888"/>
              <a:gd name="connsiteX329" fmla="*/ 672379 w 5980691"/>
              <a:gd name="connsiteY329" fmla="*/ 157711 h 1016888"/>
              <a:gd name="connsiteX330" fmla="*/ 665661 w 5980691"/>
              <a:gd name="connsiteY330" fmla="*/ 171183 h 1016888"/>
              <a:gd name="connsiteX331" fmla="*/ 726114 w 5980691"/>
              <a:gd name="connsiteY331" fmla="*/ 157711 h 1016888"/>
              <a:gd name="connsiteX332" fmla="*/ 739548 w 5980691"/>
              <a:gd name="connsiteY332" fmla="*/ 177921 h 1016888"/>
              <a:gd name="connsiteX333" fmla="*/ 759698 w 5980691"/>
              <a:gd name="connsiteY333" fmla="*/ 177921 h 1016888"/>
              <a:gd name="connsiteX334" fmla="*/ 766416 w 5980691"/>
              <a:gd name="connsiteY334" fmla="*/ 164447 h 1016888"/>
              <a:gd name="connsiteX335" fmla="*/ 746264 w 5980691"/>
              <a:gd name="connsiteY335" fmla="*/ 157711 h 1016888"/>
              <a:gd name="connsiteX336" fmla="*/ 773134 w 5980691"/>
              <a:gd name="connsiteY336" fmla="*/ 157711 h 1016888"/>
              <a:gd name="connsiteX337" fmla="*/ 806718 w 5980691"/>
              <a:gd name="connsiteY337" fmla="*/ 137502 h 1016888"/>
              <a:gd name="connsiteX338" fmla="*/ 800002 w 5980691"/>
              <a:gd name="connsiteY338" fmla="*/ 144239 h 1016888"/>
              <a:gd name="connsiteX339" fmla="*/ 961209 w 5980691"/>
              <a:gd name="connsiteY339" fmla="*/ 130766 h 1016888"/>
              <a:gd name="connsiteX340" fmla="*/ 988077 w 5980691"/>
              <a:gd name="connsiteY340" fmla="*/ 117294 h 1016888"/>
              <a:gd name="connsiteX341" fmla="*/ 994795 w 5980691"/>
              <a:gd name="connsiteY341" fmla="*/ 137502 h 1016888"/>
              <a:gd name="connsiteX342" fmla="*/ 1008229 w 5980691"/>
              <a:gd name="connsiteY342" fmla="*/ 144239 h 1016888"/>
              <a:gd name="connsiteX343" fmla="*/ 1014947 w 5980691"/>
              <a:gd name="connsiteY343" fmla="*/ 124030 h 1016888"/>
              <a:gd name="connsiteX344" fmla="*/ 1021663 w 5980691"/>
              <a:gd name="connsiteY344" fmla="*/ 137502 h 1016888"/>
              <a:gd name="connsiteX345" fmla="*/ 1055249 w 5980691"/>
              <a:gd name="connsiteY345" fmla="*/ 150975 h 1016888"/>
              <a:gd name="connsiteX346" fmla="*/ 1035097 w 5980691"/>
              <a:gd name="connsiteY346" fmla="*/ 130766 h 1016888"/>
              <a:gd name="connsiteX347" fmla="*/ 1102266 w 5980691"/>
              <a:gd name="connsiteY347" fmla="*/ 117294 h 1016888"/>
              <a:gd name="connsiteX348" fmla="*/ 1088833 w 5980691"/>
              <a:gd name="connsiteY348" fmla="*/ 130766 h 1016888"/>
              <a:gd name="connsiteX349" fmla="*/ 1129136 w 5980691"/>
              <a:gd name="connsiteY349" fmla="*/ 177921 h 1016888"/>
              <a:gd name="connsiteX350" fmla="*/ 1082117 w 5980691"/>
              <a:gd name="connsiteY350" fmla="*/ 150975 h 1016888"/>
              <a:gd name="connsiteX351" fmla="*/ 1014947 w 5980691"/>
              <a:gd name="connsiteY351" fmla="*/ 157711 h 1016888"/>
              <a:gd name="connsiteX352" fmla="*/ 1008229 w 5980691"/>
              <a:gd name="connsiteY352" fmla="*/ 164447 h 1016888"/>
              <a:gd name="connsiteX353" fmla="*/ 1014947 w 5980691"/>
              <a:gd name="connsiteY353" fmla="*/ 171183 h 1016888"/>
              <a:gd name="connsiteX354" fmla="*/ 961209 w 5980691"/>
              <a:gd name="connsiteY354" fmla="*/ 184657 h 1016888"/>
              <a:gd name="connsiteX355" fmla="*/ 981361 w 5980691"/>
              <a:gd name="connsiteY355" fmla="*/ 198130 h 1016888"/>
              <a:gd name="connsiteX356" fmla="*/ 1001511 w 5980691"/>
              <a:gd name="connsiteY356" fmla="*/ 191393 h 1016888"/>
              <a:gd name="connsiteX357" fmla="*/ 847020 w 5980691"/>
              <a:gd name="connsiteY357" fmla="*/ 218338 h 1016888"/>
              <a:gd name="connsiteX358" fmla="*/ 900758 w 5980691"/>
              <a:gd name="connsiteY358" fmla="*/ 245282 h 1016888"/>
              <a:gd name="connsiteX359" fmla="*/ 894039 w 5980691"/>
              <a:gd name="connsiteY359" fmla="*/ 258755 h 1016888"/>
              <a:gd name="connsiteX360" fmla="*/ 927625 w 5980691"/>
              <a:gd name="connsiteY360" fmla="*/ 272227 h 1016888"/>
              <a:gd name="connsiteX361" fmla="*/ 920908 w 5980691"/>
              <a:gd name="connsiteY361" fmla="*/ 252019 h 1016888"/>
              <a:gd name="connsiteX362" fmla="*/ 934341 w 5980691"/>
              <a:gd name="connsiteY362" fmla="*/ 245282 h 1016888"/>
              <a:gd name="connsiteX363" fmla="*/ 1048531 w 5980691"/>
              <a:gd name="connsiteY363" fmla="*/ 265491 h 1016888"/>
              <a:gd name="connsiteX364" fmla="*/ 1035097 w 5980691"/>
              <a:gd name="connsiteY364" fmla="*/ 292435 h 1016888"/>
              <a:gd name="connsiteX365" fmla="*/ 1095550 w 5980691"/>
              <a:gd name="connsiteY365" fmla="*/ 265491 h 1016888"/>
              <a:gd name="connsiteX366" fmla="*/ 1095550 w 5980691"/>
              <a:gd name="connsiteY366" fmla="*/ 285699 h 1016888"/>
              <a:gd name="connsiteX367" fmla="*/ 1108984 w 5980691"/>
              <a:gd name="connsiteY367" fmla="*/ 265491 h 1016888"/>
              <a:gd name="connsiteX368" fmla="*/ 1122418 w 5980691"/>
              <a:gd name="connsiteY368" fmla="*/ 299171 h 1016888"/>
              <a:gd name="connsiteX369" fmla="*/ 1169438 w 5980691"/>
              <a:gd name="connsiteY369" fmla="*/ 278963 h 1016888"/>
              <a:gd name="connsiteX370" fmla="*/ 1156004 w 5980691"/>
              <a:gd name="connsiteY370" fmla="*/ 292435 h 1016888"/>
              <a:gd name="connsiteX371" fmla="*/ 1236608 w 5980691"/>
              <a:gd name="connsiteY371" fmla="*/ 272227 h 1016888"/>
              <a:gd name="connsiteX372" fmla="*/ 1236608 w 5980691"/>
              <a:gd name="connsiteY372" fmla="*/ 285699 h 1016888"/>
              <a:gd name="connsiteX373" fmla="*/ 1404533 w 5980691"/>
              <a:gd name="connsiteY373" fmla="*/ 285699 h 1016888"/>
              <a:gd name="connsiteX374" fmla="*/ 1384383 w 5980691"/>
              <a:gd name="connsiteY374" fmla="*/ 299171 h 1016888"/>
              <a:gd name="connsiteX375" fmla="*/ 1458268 w 5980691"/>
              <a:gd name="connsiteY375" fmla="*/ 312644 h 1016888"/>
              <a:gd name="connsiteX376" fmla="*/ 1471702 w 5980691"/>
              <a:gd name="connsiteY376" fmla="*/ 326116 h 1016888"/>
              <a:gd name="connsiteX377" fmla="*/ 1485136 w 5980691"/>
              <a:gd name="connsiteY377" fmla="*/ 305907 h 1016888"/>
              <a:gd name="connsiteX378" fmla="*/ 1532156 w 5980691"/>
              <a:gd name="connsiteY378" fmla="*/ 326116 h 1016888"/>
              <a:gd name="connsiteX379" fmla="*/ 1491854 w 5980691"/>
              <a:gd name="connsiteY379" fmla="*/ 332852 h 1016888"/>
              <a:gd name="connsiteX380" fmla="*/ 1532156 w 5980691"/>
              <a:gd name="connsiteY380" fmla="*/ 380005 h 1016888"/>
              <a:gd name="connsiteX381" fmla="*/ 1491854 w 5980691"/>
              <a:gd name="connsiteY381" fmla="*/ 366533 h 1016888"/>
              <a:gd name="connsiteX382" fmla="*/ 1498572 w 5980691"/>
              <a:gd name="connsiteY382" fmla="*/ 353060 h 1016888"/>
              <a:gd name="connsiteX383" fmla="*/ 1491854 w 5980691"/>
              <a:gd name="connsiteY383" fmla="*/ 339588 h 1016888"/>
              <a:gd name="connsiteX384" fmla="*/ 1330645 w 5980691"/>
              <a:gd name="connsiteY384" fmla="*/ 373269 h 1016888"/>
              <a:gd name="connsiteX385" fmla="*/ 1229890 w 5980691"/>
              <a:gd name="connsiteY385" fmla="*/ 359796 h 1016888"/>
              <a:gd name="connsiteX386" fmla="*/ 1236608 w 5980691"/>
              <a:gd name="connsiteY386" fmla="*/ 339588 h 1016888"/>
              <a:gd name="connsiteX387" fmla="*/ 1216456 w 5980691"/>
              <a:gd name="connsiteY387" fmla="*/ 359796 h 1016888"/>
              <a:gd name="connsiteX388" fmla="*/ 1189588 w 5980691"/>
              <a:gd name="connsiteY388" fmla="*/ 359796 h 1016888"/>
              <a:gd name="connsiteX389" fmla="*/ 1149286 w 5980691"/>
              <a:gd name="connsiteY389" fmla="*/ 332852 h 1016888"/>
              <a:gd name="connsiteX390" fmla="*/ 1142570 w 5980691"/>
              <a:gd name="connsiteY390" fmla="*/ 332852 h 1016888"/>
              <a:gd name="connsiteX391" fmla="*/ 1156004 w 5980691"/>
              <a:gd name="connsiteY391" fmla="*/ 359796 h 1016888"/>
              <a:gd name="connsiteX392" fmla="*/ 1035097 w 5980691"/>
              <a:gd name="connsiteY392" fmla="*/ 319380 h 1016888"/>
              <a:gd name="connsiteX393" fmla="*/ 1021663 w 5980691"/>
              <a:gd name="connsiteY393" fmla="*/ 339588 h 1016888"/>
              <a:gd name="connsiteX394" fmla="*/ 1001511 w 5980691"/>
              <a:gd name="connsiteY394" fmla="*/ 326116 h 1016888"/>
              <a:gd name="connsiteX395" fmla="*/ 961209 w 5980691"/>
              <a:gd name="connsiteY395" fmla="*/ 359796 h 1016888"/>
              <a:gd name="connsiteX396" fmla="*/ 954493 w 5980691"/>
              <a:gd name="connsiteY396" fmla="*/ 346324 h 1016888"/>
              <a:gd name="connsiteX397" fmla="*/ 974643 w 5980691"/>
              <a:gd name="connsiteY397" fmla="*/ 339588 h 1016888"/>
              <a:gd name="connsiteX398" fmla="*/ 907473 w 5980691"/>
              <a:gd name="connsiteY398" fmla="*/ 326116 h 1016888"/>
              <a:gd name="connsiteX399" fmla="*/ 941059 w 5980691"/>
              <a:gd name="connsiteY399" fmla="*/ 346324 h 1016888"/>
              <a:gd name="connsiteX400" fmla="*/ 927625 w 5980691"/>
              <a:gd name="connsiteY400" fmla="*/ 380005 h 1016888"/>
              <a:gd name="connsiteX401" fmla="*/ 894039 w 5980691"/>
              <a:gd name="connsiteY401" fmla="*/ 393477 h 1016888"/>
              <a:gd name="connsiteX402" fmla="*/ 907473 w 5980691"/>
              <a:gd name="connsiteY402" fmla="*/ 400213 h 1016888"/>
              <a:gd name="connsiteX403" fmla="*/ 860454 w 5980691"/>
              <a:gd name="connsiteY403" fmla="*/ 413685 h 1016888"/>
              <a:gd name="connsiteX404" fmla="*/ 894039 w 5980691"/>
              <a:gd name="connsiteY404" fmla="*/ 420422 h 1016888"/>
              <a:gd name="connsiteX405" fmla="*/ 887324 w 5980691"/>
              <a:gd name="connsiteY405" fmla="*/ 433894 h 1016888"/>
              <a:gd name="connsiteX406" fmla="*/ 988077 w 5980691"/>
              <a:gd name="connsiteY406" fmla="*/ 487783 h 1016888"/>
              <a:gd name="connsiteX407" fmla="*/ 1041815 w 5980691"/>
              <a:gd name="connsiteY407" fmla="*/ 507993 h 1016888"/>
              <a:gd name="connsiteX408" fmla="*/ 1020824 w 5980691"/>
              <a:gd name="connsiteY408" fmla="*/ 511361 h 1016888"/>
              <a:gd name="connsiteX409" fmla="*/ 1014979 w 5980691"/>
              <a:gd name="connsiteY409" fmla="*/ 534803 h 1016888"/>
              <a:gd name="connsiteX410" fmla="*/ 1014876 w 5980691"/>
              <a:gd name="connsiteY410" fmla="*/ 534907 h 1016888"/>
              <a:gd name="connsiteX411" fmla="*/ 1004871 w 5980691"/>
              <a:gd name="connsiteY411" fmla="*/ 530727 h 1016888"/>
              <a:gd name="connsiteX412" fmla="*/ 994795 w 5980691"/>
              <a:gd name="connsiteY412" fmla="*/ 521465 h 1016888"/>
              <a:gd name="connsiteX413" fmla="*/ 1008229 w 5980691"/>
              <a:gd name="connsiteY413" fmla="*/ 541674 h 1016888"/>
              <a:gd name="connsiteX414" fmla="*/ 1014876 w 5980691"/>
              <a:gd name="connsiteY414" fmla="*/ 534907 h 1016888"/>
              <a:gd name="connsiteX415" fmla="*/ 1014947 w 5980691"/>
              <a:gd name="connsiteY415" fmla="*/ 534938 h 1016888"/>
              <a:gd name="connsiteX416" fmla="*/ 1014979 w 5980691"/>
              <a:gd name="connsiteY416" fmla="*/ 534803 h 1016888"/>
              <a:gd name="connsiteX417" fmla="*/ 1022397 w 5980691"/>
              <a:gd name="connsiteY417" fmla="*/ 527254 h 1016888"/>
              <a:gd name="connsiteX418" fmla="*/ 1068683 w 5980691"/>
              <a:gd name="connsiteY418" fmla="*/ 528202 h 1016888"/>
              <a:gd name="connsiteX419" fmla="*/ 1048531 w 5980691"/>
              <a:gd name="connsiteY419" fmla="*/ 528202 h 1016888"/>
              <a:gd name="connsiteX420" fmla="*/ 1048531 w 5980691"/>
              <a:gd name="connsiteY420" fmla="*/ 507993 h 1016888"/>
              <a:gd name="connsiteX421" fmla="*/ 1075399 w 5980691"/>
              <a:gd name="connsiteY421" fmla="*/ 541674 h 1016888"/>
              <a:gd name="connsiteX422" fmla="*/ 1142570 w 5980691"/>
              <a:gd name="connsiteY422" fmla="*/ 534938 h 1016888"/>
              <a:gd name="connsiteX423" fmla="*/ 1142570 w 5980691"/>
              <a:gd name="connsiteY423" fmla="*/ 514729 h 1016888"/>
              <a:gd name="connsiteX424" fmla="*/ 1162720 w 5980691"/>
              <a:gd name="connsiteY424" fmla="*/ 541674 h 1016888"/>
              <a:gd name="connsiteX425" fmla="*/ 1182872 w 5980691"/>
              <a:gd name="connsiteY425" fmla="*/ 534938 h 1016888"/>
              <a:gd name="connsiteX426" fmla="*/ 1176154 w 5980691"/>
              <a:gd name="connsiteY426" fmla="*/ 514729 h 1016888"/>
              <a:gd name="connsiteX427" fmla="*/ 1229890 w 5980691"/>
              <a:gd name="connsiteY427" fmla="*/ 514729 h 1016888"/>
              <a:gd name="connsiteX428" fmla="*/ 1330645 w 5980691"/>
              <a:gd name="connsiteY428" fmla="*/ 521465 h 1016888"/>
              <a:gd name="connsiteX429" fmla="*/ 1330645 w 5980691"/>
              <a:gd name="connsiteY429" fmla="*/ 548410 h 1016888"/>
              <a:gd name="connsiteX430" fmla="*/ 1384383 w 5980691"/>
              <a:gd name="connsiteY430" fmla="*/ 561882 h 1016888"/>
              <a:gd name="connsiteX431" fmla="*/ 1424685 w 5980691"/>
              <a:gd name="connsiteY431" fmla="*/ 541674 h 1016888"/>
              <a:gd name="connsiteX432" fmla="*/ 1411250 w 5980691"/>
              <a:gd name="connsiteY432" fmla="*/ 521465 h 1016888"/>
              <a:gd name="connsiteX433" fmla="*/ 1438119 w 5980691"/>
              <a:gd name="connsiteY433" fmla="*/ 521465 h 1016888"/>
              <a:gd name="connsiteX434" fmla="*/ 1444834 w 5980691"/>
              <a:gd name="connsiteY434" fmla="*/ 548410 h 1016888"/>
              <a:gd name="connsiteX435" fmla="*/ 1485136 w 5980691"/>
              <a:gd name="connsiteY435" fmla="*/ 541674 h 1016888"/>
              <a:gd name="connsiteX436" fmla="*/ 1464986 w 5980691"/>
              <a:gd name="connsiteY436" fmla="*/ 514729 h 1016888"/>
              <a:gd name="connsiteX437" fmla="*/ 1364231 w 5980691"/>
              <a:gd name="connsiteY437" fmla="*/ 507993 h 1016888"/>
              <a:gd name="connsiteX438" fmla="*/ 1323929 w 5980691"/>
              <a:gd name="connsiteY438" fmla="*/ 507993 h 1016888"/>
              <a:gd name="connsiteX439" fmla="*/ 1276909 w 5980691"/>
              <a:gd name="connsiteY439" fmla="*/ 494519 h 1016888"/>
              <a:gd name="connsiteX440" fmla="*/ 1283627 w 5980691"/>
              <a:gd name="connsiteY440" fmla="*/ 400213 h 1016888"/>
              <a:gd name="connsiteX441" fmla="*/ 1303777 w 5980691"/>
              <a:gd name="connsiteY441" fmla="*/ 373269 h 1016888"/>
              <a:gd name="connsiteX442" fmla="*/ 1357513 w 5980691"/>
              <a:gd name="connsiteY442" fmla="*/ 386741 h 1016888"/>
              <a:gd name="connsiteX443" fmla="*/ 1391099 w 5980691"/>
              <a:gd name="connsiteY443" fmla="*/ 393477 h 1016888"/>
              <a:gd name="connsiteX444" fmla="*/ 1424685 w 5980691"/>
              <a:gd name="connsiteY444" fmla="*/ 433894 h 1016888"/>
              <a:gd name="connsiteX445" fmla="*/ 1438119 w 5980691"/>
              <a:gd name="connsiteY445" fmla="*/ 413685 h 1016888"/>
              <a:gd name="connsiteX446" fmla="*/ 1478420 w 5980691"/>
              <a:gd name="connsiteY446" fmla="*/ 427158 h 1016888"/>
              <a:gd name="connsiteX447" fmla="*/ 1464986 w 5980691"/>
              <a:gd name="connsiteY447" fmla="*/ 413685 h 1016888"/>
              <a:gd name="connsiteX448" fmla="*/ 1559024 w 5980691"/>
              <a:gd name="connsiteY448" fmla="*/ 427158 h 1016888"/>
              <a:gd name="connsiteX449" fmla="*/ 1565742 w 5980691"/>
              <a:gd name="connsiteY449" fmla="*/ 406949 h 1016888"/>
              <a:gd name="connsiteX450" fmla="*/ 1700081 w 5980691"/>
              <a:gd name="connsiteY450" fmla="*/ 440630 h 1016888"/>
              <a:gd name="connsiteX451" fmla="*/ 1693365 w 5980691"/>
              <a:gd name="connsiteY451" fmla="*/ 454102 h 1016888"/>
              <a:gd name="connsiteX452" fmla="*/ 1740385 w 5980691"/>
              <a:gd name="connsiteY452" fmla="*/ 467574 h 1016888"/>
              <a:gd name="connsiteX453" fmla="*/ 1653063 w 5980691"/>
              <a:gd name="connsiteY453" fmla="*/ 487783 h 1016888"/>
              <a:gd name="connsiteX454" fmla="*/ 1706799 w 5980691"/>
              <a:gd name="connsiteY454" fmla="*/ 521465 h 1016888"/>
              <a:gd name="connsiteX455" fmla="*/ 1733667 w 5980691"/>
              <a:gd name="connsiteY455" fmla="*/ 521465 h 1016888"/>
              <a:gd name="connsiteX456" fmla="*/ 1773968 w 5980691"/>
              <a:gd name="connsiteY456" fmla="*/ 501257 h 1016888"/>
              <a:gd name="connsiteX457" fmla="*/ 1773968 w 5980691"/>
              <a:gd name="connsiteY457" fmla="*/ 521465 h 1016888"/>
              <a:gd name="connsiteX458" fmla="*/ 1713515 w 5980691"/>
              <a:gd name="connsiteY458" fmla="*/ 548410 h 1016888"/>
              <a:gd name="connsiteX459" fmla="*/ 1706799 w 5980691"/>
              <a:gd name="connsiteY459" fmla="*/ 528202 h 1016888"/>
              <a:gd name="connsiteX460" fmla="*/ 1693365 w 5980691"/>
              <a:gd name="connsiteY460" fmla="*/ 561882 h 1016888"/>
              <a:gd name="connsiteX461" fmla="*/ 1747101 w 5980691"/>
              <a:gd name="connsiteY461" fmla="*/ 548410 h 1016888"/>
              <a:gd name="connsiteX462" fmla="*/ 1881442 w 5980691"/>
              <a:gd name="connsiteY462" fmla="*/ 541674 h 1016888"/>
              <a:gd name="connsiteX463" fmla="*/ 1888158 w 5980691"/>
              <a:gd name="connsiteY463" fmla="*/ 561882 h 1016888"/>
              <a:gd name="connsiteX464" fmla="*/ 1975479 w 5980691"/>
              <a:gd name="connsiteY464" fmla="*/ 528202 h 1016888"/>
              <a:gd name="connsiteX465" fmla="*/ 1982197 w 5980691"/>
              <a:gd name="connsiteY465" fmla="*/ 555146 h 1016888"/>
              <a:gd name="connsiteX466" fmla="*/ 1868008 w 5980691"/>
              <a:gd name="connsiteY466" fmla="*/ 588827 h 1016888"/>
              <a:gd name="connsiteX467" fmla="*/ 1881442 w 5980691"/>
              <a:gd name="connsiteY467" fmla="*/ 609035 h 1016888"/>
              <a:gd name="connsiteX468" fmla="*/ 2042649 w 5980691"/>
              <a:gd name="connsiteY468" fmla="*/ 595563 h 1016888"/>
              <a:gd name="connsiteX469" fmla="*/ 2029215 w 5980691"/>
              <a:gd name="connsiteY469" fmla="*/ 609035 h 1016888"/>
              <a:gd name="connsiteX470" fmla="*/ 2190424 w 5980691"/>
              <a:gd name="connsiteY470" fmla="*/ 588827 h 1016888"/>
              <a:gd name="connsiteX471" fmla="*/ 2176990 w 5980691"/>
              <a:gd name="connsiteY471" fmla="*/ 609035 h 1016888"/>
              <a:gd name="connsiteX472" fmla="*/ 2250878 w 5980691"/>
              <a:gd name="connsiteY472" fmla="*/ 609035 h 1016888"/>
              <a:gd name="connsiteX473" fmla="*/ 2264312 w 5980691"/>
              <a:gd name="connsiteY473" fmla="*/ 635979 h 1016888"/>
              <a:gd name="connsiteX474" fmla="*/ 2311329 w 5980691"/>
              <a:gd name="connsiteY474" fmla="*/ 622507 h 1016888"/>
              <a:gd name="connsiteX475" fmla="*/ 2297895 w 5980691"/>
              <a:gd name="connsiteY475" fmla="*/ 629243 h 1016888"/>
              <a:gd name="connsiteX476" fmla="*/ 2311329 w 5980691"/>
              <a:gd name="connsiteY476" fmla="*/ 629243 h 1016888"/>
              <a:gd name="connsiteX477" fmla="*/ 2438953 w 5980691"/>
              <a:gd name="connsiteY477" fmla="*/ 629243 h 1016888"/>
              <a:gd name="connsiteX478" fmla="*/ 2438953 w 5980691"/>
              <a:gd name="connsiteY478" fmla="*/ 642716 h 1016888"/>
              <a:gd name="connsiteX479" fmla="*/ 2606880 w 5980691"/>
              <a:gd name="connsiteY479" fmla="*/ 635979 h 1016888"/>
              <a:gd name="connsiteX480" fmla="*/ 2606880 w 5980691"/>
              <a:gd name="connsiteY480" fmla="*/ 629243 h 1016888"/>
              <a:gd name="connsiteX481" fmla="*/ 2680767 w 5980691"/>
              <a:gd name="connsiteY481" fmla="*/ 629243 h 1016888"/>
              <a:gd name="connsiteX482" fmla="*/ 2674049 w 5980691"/>
              <a:gd name="connsiteY482" fmla="*/ 649452 h 1016888"/>
              <a:gd name="connsiteX483" fmla="*/ 2700917 w 5980691"/>
              <a:gd name="connsiteY483" fmla="*/ 622507 h 1016888"/>
              <a:gd name="connsiteX484" fmla="*/ 2694201 w 5980691"/>
              <a:gd name="connsiteY484" fmla="*/ 642716 h 1016888"/>
              <a:gd name="connsiteX485" fmla="*/ 2761371 w 5980691"/>
              <a:gd name="connsiteY485" fmla="*/ 642716 h 1016888"/>
              <a:gd name="connsiteX486" fmla="*/ 2781521 w 5980691"/>
              <a:gd name="connsiteY486" fmla="*/ 635979 h 1016888"/>
              <a:gd name="connsiteX487" fmla="*/ 2774805 w 5980691"/>
              <a:gd name="connsiteY487" fmla="*/ 609035 h 1016888"/>
              <a:gd name="connsiteX488" fmla="*/ 2788239 w 5980691"/>
              <a:gd name="connsiteY488" fmla="*/ 615771 h 1016888"/>
              <a:gd name="connsiteX489" fmla="*/ 2781521 w 5980691"/>
              <a:gd name="connsiteY489" fmla="*/ 629243 h 1016888"/>
              <a:gd name="connsiteX490" fmla="*/ 2794954 w 5980691"/>
              <a:gd name="connsiteY490" fmla="*/ 642716 h 1016888"/>
              <a:gd name="connsiteX491" fmla="*/ 2815106 w 5980691"/>
              <a:gd name="connsiteY491" fmla="*/ 615771 h 1016888"/>
              <a:gd name="connsiteX492" fmla="*/ 2815106 w 5980691"/>
              <a:gd name="connsiteY492" fmla="*/ 642716 h 1016888"/>
              <a:gd name="connsiteX493" fmla="*/ 2942730 w 5980691"/>
              <a:gd name="connsiteY493" fmla="*/ 622507 h 1016888"/>
              <a:gd name="connsiteX494" fmla="*/ 3023333 w 5980691"/>
              <a:gd name="connsiteY494" fmla="*/ 649452 h 1016888"/>
              <a:gd name="connsiteX495" fmla="*/ 3056919 w 5980691"/>
              <a:gd name="connsiteY495" fmla="*/ 669660 h 1016888"/>
              <a:gd name="connsiteX496" fmla="*/ 3063637 w 5980691"/>
              <a:gd name="connsiteY496" fmla="*/ 669660 h 1016888"/>
              <a:gd name="connsiteX497" fmla="*/ 3056919 w 5980691"/>
              <a:gd name="connsiteY497" fmla="*/ 642716 h 1016888"/>
              <a:gd name="connsiteX498" fmla="*/ 3083787 w 5980691"/>
              <a:gd name="connsiteY498" fmla="*/ 676396 h 1016888"/>
              <a:gd name="connsiteX499" fmla="*/ 3056919 w 5980691"/>
              <a:gd name="connsiteY499" fmla="*/ 676396 h 1016888"/>
              <a:gd name="connsiteX500" fmla="*/ 3097221 w 5980691"/>
              <a:gd name="connsiteY500" fmla="*/ 676396 h 1016888"/>
              <a:gd name="connsiteX501" fmla="*/ 3083787 w 5980691"/>
              <a:gd name="connsiteY501" fmla="*/ 662924 h 1016888"/>
              <a:gd name="connsiteX502" fmla="*/ 3171108 w 5980691"/>
              <a:gd name="connsiteY502" fmla="*/ 676396 h 1016888"/>
              <a:gd name="connsiteX503" fmla="*/ 3177826 w 5980691"/>
              <a:gd name="connsiteY503" fmla="*/ 635979 h 1016888"/>
              <a:gd name="connsiteX504" fmla="*/ 3097221 w 5980691"/>
              <a:gd name="connsiteY504" fmla="*/ 615771 h 1016888"/>
              <a:gd name="connsiteX505" fmla="*/ 3124089 w 5980691"/>
              <a:gd name="connsiteY505" fmla="*/ 595563 h 1016888"/>
              <a:gd name="connsiteX506" fmla="*/ 3171108 w 5980691"/>
              <a:gd name="connsiteY506" fmla="*/ 609035 h 1016888"/>
              <a:gd name="connsiteX507" fmla="*/ 3191260 w 5980691"/>
              <a:gd name="connsiteY507" fmla="*/ 588827 h 1016888"/>
              <a:gd name="connsiteX508" fmla="*/ 3276272 w 5980691"/>
              <a:gd name="connsiteY508" fmla="*/ 590720 h 1016888"/>
              <a:gd name="connsiteX509" fmla="*/ 3289255 w 5980691"/>
              <a:gd name="connsiteY509" fmla="*/ 601307 h 1016888"/>
              <a:gd name="connsiteX510" fmla="*/ 3285298 w 5980691"/>
              <a:gd name="connsiteY510" fmla="*/ 602299 h 1016888"/>
              <a:gd name="connsiteX511" fmla="*/ 3312165 w 5980691"/>
              <a:gd name="connsiteY511" fmla="*/ 609035 h 1016888"/>
              <a:gd name="connsiteX512" fmla="*/ 3312165 w 5980691"/>
              <a:gd name="connsiteY512" fmla="*/ 595563 h 1016888"/>
              <a:gd name="connsiteX513" fmla="*/ 3412921 w 5980691"/>
              <a:gd name="connsiteY513" fmla="*/ 595563 h 1016888"/>
              <a:gd name="connsiteX514" fmla="*/ 3493524 w 5980691"/>
              <a:gd name="connsiteY514" fmla="*/ 575354 h 1016888"/>
              <a:gd name="connsiteX515" fmla="*/ 3520392 w 5980691"/>
              <a:gd name="connsiteY515" fmla="*/ 602299 h 1016888"/>
              <a:gd name="connsiteX516" fmla="*/ 3533828 w 5980691"/>
              <a:gd name="connsiteY516" fmla="*/ 602299 h 1016888"/>
              <a:gd name="connsiteX517" fmla="*/ 3728621 w 5980691"/>
              <a:gd name="connsiteY517" fmla="*/ 568618 h 1016888"/>
              <a:gd name="connsiteX518" fmla="*/ 3748771 w 5980691"/>
              <a:gd name="connsiteY518" fmla="*/ 582090 h 1016888"/>
              <a:gd name="connsiteX519" fmla="*/ 3742055 w 5980691"/>
              <a:gd name="connsiteY519" fmla="*/ 561882 h 1016888"/>
              <a:gd name="connsiteX520" fmla="*/ 3768923 w 5980691"/>
              <a:gd name="connsiteY520" fmla="*/ 575354 h 1016888"/>
              <a:gd name="connsiteX521" fmla="*/ 3768923 w 5980691"/>
              <a:gd name="connsiteY521" fmla="*/ 602299 h 1016888"/>
              <a:gd name="connsiteX522" fmla="*/ 3728621 w 5980691"/>
              <a:gd name="connsiteY522" fmla="*/ 588827 h 1016888"/>
              <a:gd name="connsiteX523" fmla="*/ 3755489 w 5980691"/>
              <a:gd name="connsiteY523" fmla="*/ 602299 h 1016888"/>
              <a:gd name="connsiteX524" fmla="*/ 3728621 w 5980691"/>
              <a:gd name="connsiteY524" fmla="*/ 602299 h 1016888"/>
              <a:gd name="connsiteX525" fmla="*/ 3782357 w 5980691"/>
              <a:gd name="connsiteY525" fmla="*/ 622507 h 1016888"/>
              <a:gd name="connsiteX526" fmla="*/ 3513676 w 5980691"/>
              <a:gd name="connsiteY526" fmla="*/ 629243 h 1016888"/>
              <a:gd name="connsiteX527" fmla="*/ 3493524 w 5980691"/>
              <a:gd name="connsiteY527" fmla="*/ 609035 h 1016888"/>
              <a:gd name="connsiteX528" fmla="*/ 3473375 w 5980691"/>
              <a:gd name="connsiteY528" fmla="*/ 629243 h 1016888"/>
              <a:gd name="connsiteX529" fmla="*/ 3446507 w 5980691"/>
              <a:gd name="connsiteY529" fmla="*/ 609035 h 1016888"/>
              <a:gd name="connsiteX530" fmla="*/ 3419639 w 5980691"/>
              <a:gd name="connsiteY530" fmla="*/ 642716 h 1016888"/>
              <a:gd name="connsiteX531" fmla="*/ 3406205 w 5980691"/>
              <a:gd name="connsiteY531" fmla="*/ 629243 h 1016888"/>
              <a:gd name="connsiteX532" fmla="*/ 3339033 w 5980691"/>
              <a:gd name="connsiteY532" fmla="*/ 649452 h 1016888"/>
              <a:gd name="connsiteX533" fmla="*/ 3271864 w 5980691"/>
              <a:gd name="connsiteY533" fmla="*/ 649452 h 1016888"/>
              <a:gd name="connsiteX534" fmla="*/ 3332317 w 5980691"/>
              <a:gd name="connsiteY534" fmla="*/ 662924 h 1016888"/>
              <a:gd name="connsiteX535" fmla="*/ 3406205 w 5980691"/>
              <a:gd name="connsiteY535" fmla="*/ 676396 h 1016888"/>
              <a:gd name="connsiteX536" fmla="*/ 3392769 w 5980691"/>
              <a:gd name="connsiteY536" fmla="*/ 696605 h 1016888"/>
              <a:gd name="connsiteX537" fmla="*/ 3399487 w 5980691"/>
              <a:gd name="connsiteY537" fmla="*/ 716813 h 1016888"/>
              <a:gd name="connsiteX538" fmla="*/ 3439789 w 5980691"/>
              <a:gd name="connsiteY538" fmla="*/ 696605 h 1016888"/>
              <a:gd name="connsiteX539" fmla="*/ 3547262 w 5980691"/>
              <a:gd name="connsiteY539" fmla="*/ 730285 h 1016888"/>
              <a:gd name="connsiteX540" fmla="*/ 3561535 w 5980691"/>
              <a:gd name="connsiteY540" fmla="*/ 724392 h 1016888"/>
              <a:gd name="connsiteX541" fmla="*/ 3568370 w 5980691"/>
              <a:gd name="connsiteY541" fmla="*/ 724094 h 1016888"/>
              <a:gd name="connsiteX542" fmla="*/ 3592600 w 5980691"/>
              <a:gd name="connsiteY542" fmla="*/ 737864 h 1016888"/>
              <a:gd name="connsiteX543" fmla="*/ 3627866 w 5980691"/>
              <a:gd name="connsiteY543" fmla="*/ 737021 h 1016888"/>
              <a:gd name="connsiteX544" fmla="*/ 3600998 w 5980691"/>
              <a:gd name="connsiteY544" fmla="*/ 730285 h 1016888"/>
              <a:gd name="connsiteX545" fmla="*/ 3654733 w 5980691"/>
              <a:gd name="connsiteY545" fmla="*/ 716813 h 1016888"/>
              <a:gd name="connsiteX546" fmla="*/ 3641300 w 5980691"/>
              <a:gd name="connsiteY546" fmla="*/ 730285 h 1016888"/>
              <a:gd name="connsiteX547" fmla="*/ 3715187 w 5980691"/>
              <a:gd name="connsiteY547" fmla="*/ 743757 h 1016888"/>
              <a:gd name="connsiteX548" fmla="*/ 3708469 w 5980691"/>
              <a:gd name="connsiteY548" fmla="*/ 723549 h 1016888"/>
              <a:gd name="connsiteX549" fmla="*/ 3728621 w 5980691"/>
              <a:gd name="connsiteY549" fmla="*/ 723549 h 1016888"/>
              <a:gd name="connsiteX550" fmla="*/ 3775641 w 5980691"/>
              <a:gd name="connsiteY550" fmla="*/ 723549 h 1016888"/>
              <a:gd name="connsiteX551" fmla="*/ 3802509 w 5980691"/>
              <a:gd name="connsiteY551" fmla="*/ 730285 h 1016888"/>
              <a:gd name="connsiteX552" fmla="*/ 3728621 w 5980691"/>
              <a:gd name="connsiteY552" fmla="*/ 750494 h 1016888"/>
              <a:gd name="connsiteX553" fmla="*/ 3775641 w 5980691"/>
              <a:gd name="connsiteY553" fmla="*/ 757230 h 1016888"/>
              <a:gd name="connsiteX554" fmla="*/ 3856244 w 5980691"/>
              <a:gd name="connsiteY554" fmla="*/ 797646 h 1016888"/>
              <a:gd name="connsiteX555" fmla="*/ 3983868 w 5980691"/>
              <a:gd name="connsiteY555" fmla="*/ 797646 h 1016888"/>
              <a:gd name="connsiteX556" fmla="*/ 4030887 w 5980691"/>
              <a:gd name="connsiteY556" fmla="*/ 811119 h 1016888"/>
              <a:gd name="connsiteX557" fmla="*/ 4017453 w 5980691"/>
              <a:gd name="connsiteY557" fmla="*/ 790910 h 1016888"/>
              <a:gd name="connsiteX558" fmla="*/ 3990584 w 5980691"/>
              <a:gd name="connsiteY558" fmla="*/ 804383 h 1016888"/>
              <a:gd name="connsiteX559" fmla="*/ 4037603 w 5980691"/>
              <a:gd name="connsiteY559" fmla="*/ 804383 h 1016888"/>
              <a:gd name="connsiteX560" fmla="*/ 4171944 w 5980691"/>
              <a:gd name="connsiteY560" fmla="*/ 831329 h 1016888"/>
              <a:gd name="connsiteX561" fmla="*/ 4158511 w 5980691"/>
              <a:gd name="connsiteY561" fmla="*/ 817855 h 1016888"/>
              <a:gd name="connsiteX562" fmla="*/ 4286134 w 5980691"/>
              <a:gd name="connsiteY562" fmla="*/ 817855 h 1016888"/>
              <a:gd name="connsiteX563" fmla="*/ 4338190 w 5980691"/>
              <a:gd name="connsiteY563" fmla="*/ 813646 h 1016888"/>
              <a:gd name="connsiteX564" fmla="*/ 4399401 w 5980691"/>
              <a:gd name="connsiteY564" fmla="*/ 824430 h 1016888"/>
              <a:gd name="connsiteX565" fmla="*/ 4393606 w 5980691"/>
              <a:gd name="connsiteY565" fmla="*/ 824591 h 1016888"/>
              <a:gd name="connsiteX566" fmla="*/ 4400323 w 5980691"/>
              <a:gd name="connsiteY566" fmla="*/ 824591 h 1016888"/>
              <a:gd name="connsiteX567" fmla="*/ 4399401 w 5980691"/>
              <a:gd name="connsiteY567" fmla="*/ 824430 h 1016888"/>
              <a:gd name="connsiteX568" fmla="*/ 4543897 w 5980691"/>
              <a:gd name="connsiteY568" fmla="*/ 820382 h 1016888"/>
              <a:gd name="connsiteX569" fmla="*/ 4689153 w 5980691"/>
              <a:gd name="connsiteY569" fmla="*/ 811119 h 1016888"/>
              <a:gd name="connsiteX570" fmla="*/ 4682438 w 5980691"/>
              <a:gd name="connsiteY570" fmla="*/ 838065 h 1016888"/>
              <a:gd name="connsiteX571" fmla="*/ 4709306 w 5980691"/>
              <a:gd name="connsiteY571" fmla="*/ 817855 h 1016888"/>
              <a:gd name="connsiteX572" fmla="*/ 4910817 w 5980691"/>
              <a:gd name="connsiteY572" fmla="*/ 817855 h 1016888"/>
              <a:gd name="connsiteX573" fmla="*/ 4910817 w 5980691"/>
              <a:gd name="connsiteY573" fmla="*/ 831329 h 1016888"/>
              <a:gd name="connsiteX574" fmla="*/ 4924250 w 5980691"/>
              <a:gd name="connsiteY574" fmla="*/ 838065 h 1016888"/>
              <a:gd name="connsiteX575" fmla="*/ 5025006 w 5980691"/>
              <a:gd name="connsiteY575" fmla="*/ 817855 h 1016888"/>
              <a:gd name="connsiteX576" fmla="*/ 5025006 w 5980691"/>
              <a:gd name="connsiteY576" fmla="*/ 838065 h 1016888"/>
              <a:gd name="connsiteX577" fmla="*/ 5051873 w 5980691"/>
              <a:gd name="connsiteY577" fmla="*/ 838065 h 1016888"/>
              <a:gd name="connsiteX578" fmla="*/ 5051873 w 5980691"/>
              <a:gd name="connsiteY578" fmla="*/ 817855 h 1016888"/>
              <a:gd name="connsiteX579" fmla="*/ 5132477 w 5980691"/>
              <a:gd name="connsiteY579" fmla="*/ 838065 h 1016888"/>
              <a:gd name="connsiteX580" fmla="*/ 5139195 w 5980691"/>
              <a:gd name="connsiteY580" fmla="*/ 858274 h 1016888"/>
              <a:gd name="connsiteX581" fmla="*/ 5186213 w 5980691"/>
              <a:gd name="connsiteY581" fmla="*/ 858274 h 1016888"/>
              <a:gd name="connsiteX582" fmla="*/ 5172779 w 5980691"/>
              <a:gd name="connsiteY582" fmla="*/ 878482 h 1016888"/>
              <a:gd name="connsiteX583" fmla="*/ 5313836 w 5980691"/>
              <a:gd name="connsiteY583" fmla="*/ 891954 h 1016888"/>
              <a:gd name="connsiteX584" fmla="*/ 5286968 w 5980691"/>
              <a:gd name="connsiteY584" fmla="*/ 918899 h 1016888"/>
              <a:gd name="connsiteX585" fmla="*/ 5401157 w 5980691"/>
              <a:gd name="connsiteY585" fmla="*/ 912162 h 1016888"/>
              <a:gd name="connsiteX586" fmla="*/ 5407875 w 5980691"/>
              <a:gd name="connsiteY586" fmla="*/ 898690 h 1016888"/>
              <a:gd name="connsiteX587" fmla="*/ 5501913 w 5980691"/>
              <a:gd name="connsiteY587" fmla="*/ 905426 h 1016888"/>
              <a:gd name="connsiteX588" fmla="*/ 5616102 w 5980691"/>
              <a:gd name="connsiteY588" fmla="*/ 959315 h 1016888"/>
              <a:gd name="connsiteX589" fmla="*/ 5703424 w 5980691"/>
              <a:gd name="connsiteY589" fmla="*/ 972788 h 1016888"/>
              <a:gd name="connsiteX590" fmla="*/ 5716857 w 5980691"/>
              <a:gd name="connsiteY590" fmla="*/ 952579 h 1016888"/>
              <a:gd name="connsiteX591" fmla="*/ 5716857 w 5980691"/>
              <a:gd name="connsiteY591" fmla="*/ 966051 h 1016888"/>
              <a:gd name="connsiteX592" fmla="*/ 5743725 w 5980691"/>
              <a:gd name="connsiteY592" fmla="*/ 959315 h 1016888"/>
              <a:gd name="connsiteX593" fmla="*/ 5730291 w 5980691"/>
              <a:gd name="connsiteY593" fmla="*/ 952579 h 1016888"/>
              <a:gd name="connsiteX594" fmla="*/ 5817613 w 5980691"/>
              <a:gd name="connsiteY594" fmla="*/ 952579 h 1016888"/>
              <a:gd name="connsiteX595" fmla="*/ 5750443 w 5980691"/>
              <a:gd name="connsiteY595" fmla="*/ 952579 h 1016888"/>
              <a:gd name="connsiteX596" fmla="*/ 5743725 w 5980691"/>
              <a:gd name="connsiteY596" fmla="*/ 966051 h 1016888"/>
              <a:gd name="connsiteX597" fmla="*/ 5777311 w 5980691"/>
              <a:gd name="connsiteY597" fmla="*/ 972788 h 1016888"/>
              <a:gd name="connsiteX598" fmla="*/ 5817613 w 5980691"/>
              <a:gd name="connsiteY598" fmla="*/ 999732 h 1016888"/>
              <a:gd name="connsiteX599" fmla="*/ 5837765 w 5980691"/>
              <a:gd name="connsiteY599" fmla="*/ 972788 h 1016888"/>
              <a:gd name="connsiteX600" fmla="*/ 5911323 w 5980691"/>
              <a:gd name="connsiteY600" fmla="*/ 1008520 h 1016888"/>
              <a:gd name="connsiteX601" fmla="*/ 5916485 w 5980691"/>
              <a:gd name="connsiteY601" fmla="*/ 1016888 h 1016888"/>
              <a:gd name="connsiteX602" fmla="*/ 0 w 5980691"/>
              <a:gd name="connsiteY602" fmla="*/ 1016888 h 1016888"/>
              <a:gd name="connsiteX603" fmla="*/ 0 w 5980691"/>
              <a:gd name="connsiteY603" fmla="*/ 11804 h 1016888"/>
              <a:gd name="connsiteX604" fmla="*/ 7393 w 5980691"/>
              <a:gd name="connsiteY604" fmla="*/ 16252 h 1016888"/>
              <a:gd name="connsiteX605" fmla="*/ 0 w 5980691"/>
              <a:gd name="connsiteY605" fmla="*/ 27785 h 1016888"/>
              <a:gd name="connsiteX606" fmla="*/ 26218 w 5980691"/>
              <a:gd name="connsiteY606" fmla="*/ 1116 h 1016888"/>
              <a:gd name="connsiteX607" fmla="*/ 39024 w 5980691"/>
              <a:gd name="connsiteY607" fmla="*/ 17126 h 1016888"/>
              <a:gd name="connsiteX608" fmla="*/ 13411 w 5980691"/>
              <a:gd name="connsiteY608" fmla="*/ 23529 h 1016888"/>
              <a:gd name="connsiteX609" fmla="*/ 26218 w 5980691"/>
              <a:gd name="connsiteY609" fmla="*/ 1116 h 101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</a:cxnLst>
            <a:rect l="l" t="t" r="r" b="b"/>
            <a:pathLst>
              <a:path w="5980691" h="1016888">
                <a:moveTo>
                  <a:pt x="5966227" y="1013204"/>
                </a:moveTo>
                <a:lnTo>
                  <a:pt x="5980691" y="1016888"/>
                </a:lnTo>
                <a:lnTo>
                  <a:pt x="5928824" y="1016888"/>
                </a:lnTo>
                <a:lnTo>
                  <a:pt x="5940723" y="1013415"/>
                </a:lnTo>
                <a:cubicBezTo>
                  <a:pt x="5948805" y="1012362"/>
                  <a:pt x="5957411" y="1012362"/>
                  <a:pt x="5966227" y="1013204"/>
                </a:cubicBezTo>
                <a:close/>
                <a:moveTo>
                  <a:pt x="5529894" y="914395"/>
                </a:moveTo>
                <a:cubicBezTo>
                  <a:pt x="5536297" y="916795"/>
                  <a:pt x="5542701" y="923198"/>
                  <a:pt x="5542701" y="932804"/>
                </a:cubicBezTo>
                <a:cubicBezTo>
                  <a:pt x="5529894" y="932804"/>
                  <a:pt x="5529894" y="919998"/>
                  <a:pt x="5517087" y="919998"/>
                </a:cubicBezTo>
                <a:cubicBezTo>
                  <a:pt x="5517087" y="913594"/>
                  <a:pt x="5523491" y="911993"/>
                  <a:pt x="5529894" y="914395"/>
                </a:cubicBezTo>
                <a:close/>
                <a:moveTo>
                  <a:pt x="5254550" y="872611"/>
                </a:moveTo>
                <a:cubicBezTo>
                  <a:pt x="5267357" y="865568"/>
                  <a:pt x="5260953" y="893743"/>
                  <a:pt x="5280163" y="886700"/>
                </a:cubicBezTo>
                <a:cubicBezTo>
                  <a:pt x="5273760" y="900788"/>
                  <a:pt x="5254550" y="893743"/>
                  <a:pt x="5254550" y="872611"/>
                </a:cubicBezTo>
                <a:close/>
                <a:moveTo>
                  <a:pt x="4185193" y="756711"/>
                </a:moveTo>
                <a:cubicBezTo>
                  <a:pt x="4178332" y="772721"/>
                  <a:pt x="4150887" y="764716"/>
                  <a:pt x="4137167" y="772721"/>
                </a:cubicBezTo>
                <a:cubicBezTo>
                  <a:pt x="4144028" y="756711"/>
                  <a:pt x="4157748" y="756711"/>
                  <a:pt x="4185193" y="756711"/>
                </a:cubicBezTo>
                <a:close/>
                <a:moveTo>
                  <a:pt x="3580846" y="723549"/>
                </a:moveTo>
                <a:cubicBezTo>
                  <a:pt x="3587564" y="726917"/>
                  <a:pt x="3585884" y="728601"/>
                  <a:pt x="3581687" y="728601"/>
                </a:cubicBezTo>
                <a:lnTo>
                  <a:pt x="3568886" y="724071"/>
                </a:lnTo>
                <a:close/>
                <a:moveTo>
                  <a:pt x="3567412" y="723549"/>
                </a:moveTo>
                <a:lnTo>
                  <a:pt x="3568886" y="724071"/>
                </a:lnTo>
                <a:lnTo>
                  <a:pt x="3568370" y="724094"/>
                </a:lnTo>
                <a:close/>
                <a:moveTo>
                  <a:pt x="3768973" y="705485"/>
                </a:moveTo>
                <a:cubicBezTo>
                  <a:pt x="3762570" y="711888"/>
                  <a:pt x="3768973" y="724695"/>
                  <a:pt x="3756167" y="724695"/>
                </a:cubicBezTo>
                <a:cubicBezTo>
                  <a:pt x="3756167" y="711888"/>
                  <a:pt x="3756167" y="699081"/>
                  <a:pt x="3768973" y="705485"/>
                </a:cubicBezTo>
                <a:close/>
                <a:moveTo>
                  <a:pt x="3720949" y="705485"/>
                </a:moveTo>
                <a:cubicBezTo>
                  <a:pt x="3720949" y="718291"/>
                  <a:pt x="3708142" y="718291"/>
                  <a:pt x="3695336" y="718291"/>
                </a:cubicBezTo>
                <a:cubicBezTo>
                  <a:pt x="3695336" y="705485"/>
                  <a:pt x="3708142" y="705485"/>
                  <a:pt x="3720949" y="705485"/>
                </a:cubicBezTo>
                <a:close/>
                <a:moveTo>
                  <a:pt x="4271637" y="670267"/>
                </a:moveTo>
                <a:cubicBezTo>
                  <a:pt x="4265234" y="684675"/>
                  <a:pt x="4258830" y="691879"/>
                  <a:pt x="4252428" y="699083"/>
                </a:cubicBezTo>
                <a:cubicBezTo>
                  <a:pt x="4246024" y="691879"/>
                  <a:pt x="4265234" y="684675"/>
                  <a:pt x="4252428" y="684675"/>
                </a:cubicBezTo>
                <a:cubicBezTo>
                  <a:pt x="4258830" y="670267"/>
                  <a:pt x="4265234" y="670267"/>
                  <a:pt x="4271637" y="670267"/>
                </a:cubicBezTo>
                <a:close/>
                <a:moveTo>
                  <a:pt x="4092343" y="670267"/>
                </a:moveTo>
                <a:cubicBezTo>
                  <a:pt x="4085299" y="684141"/>
                  <a:pt x="4071211" y="691079"/>
                  <a:pt x="4085299" y="698016"/>
                </a:cubicBezTo>
                <a:cubicBezTo>
                  <a:pt x="4092343" y="711890"/>
                  <a:pt x="4064167" y="684141"/>
                  <a:pt x="4057124" y="691079"/>
                </a:cubicBezTo>
                <a:cubicBezTo>
                  <a:pt x="4057124" y="677205"/>
                  <a:pt x="4078256" y="677205"/>
                  <a:pt x="4092343" y="670267"/>
                </a:cubicBezTo>
                <a:close/>
                <a:moveTo>
                  <a:pt x="4206323" y="666998"/>
                </a:moveTo>
                <a:cubicBezTo>
                  <a:pt x="4216407" y="667865"/>
                  <a:pt x="4226493" y="671334"/>
                  <a:pt x="4233217" y="671334"/>
                </a:cubicBezTo>
                <a:cubicBezTo>
                  <a:pt x="4199599" y="699083"/>
                  <a:pt x="4145811" y="664398"/>
                  <a:pt x="4118917" y="699083"/>
                </a:cubicBezTo>
                <a:cubicBezTo>
                  <a:pt x="4118917" y="685210"/>
                  <a:pt x="4098747" y="692145"/>
                  <a:pt x="4098747" y="671334"/>
                </a:cubicBezTo>
                <a:cubicBezTo>
                  <a:pt x="4139087" y="685210"/>
                  <a:pt x="4152535" y="657460"/>
                  <a:pt x="4179429" y="678272"/>
                </a:cubicBezTo>
                <a:cubicBezTo>
                  <a:pt x="4186153" y="667865"/>
                  <a:pt x="4196237" y="666131"/>
                  <a:pt x="4206323" y="666998"/>
                </a:cubicBezTo>
                <a:close/>
                <a:moveTo>
                  <a:pt x="3568344" y="658561"/>
                </a:moveTo>
                <a:cubicBezTo>
                  <a:pt x="3571488" y="658061"/>
                  <a:pt x="3575173" y="658661"/>
                  <a:pt x="3579075" y="659862"/>
                </a:cubicBezTo>
                <a:cubicBezTo>
                  <a:pt x="3586880" y="662262"/>
                  <a:pt x="3595550" y="667064"/>
                  <a:pt x="3602488" y="670267"/>
                </a:cubicBezTo>
                <a:cubicBezTo>
                  <a:pt x="3588615" y="683074"/>
                  <a:pt x="3574739" y="657460"/>
                  <a:pt x="3560865" y="663864"/>
                </a:cubicBezTo>
                <a:cubicBezTo>
                  <a:pt x="3562600" y="660662"/>
                  <a:pt x="3565201" y="659061"/>
                  <a:pt x="3568344" y="658561"/>
                </a:cubicBezTo>
                <a:close/>
                <a:moveTo>
                  <a:pt x="3730842" y="652058"/>
                </a:moveTo>
                <a:cubicBezTo>
                  <a:pt x="3732981" y="651457"/>
                  <a:pt x="3735907" y="651858"/>
                  <a:pt x="3739058" y="652658"/>
                </a:cubicBezTo>
                <a:cubicBezTo>
                  <a:pt x="3745363" y="654258"/>
                  <a:pt x="3752567" y="657460"/>
                  <a:pt x="3756169" y="657460"/>
                </a:cubicBezTo>
                <a:cubicBezTo>
                  <a:pt x="3748965" y="670267"/>
                  <a:pt x="3734557" y="651057"/>
                  <a:pt x="3727353" y="657460"/>
                </a:cubicBezTo>
                <a:cubicBezTo>
                  <a:pt x="3727353" y="654259"/>
                  <a:pt x="3728704" y="652658"/>
                  <a:pt x="3730842" y="652058"/>
                </a:cubicBezTo>
                <a:close/>
                <a:moveTo>
                  <a:pt x="2730431" y="615625"/>
                </a:moveTo>
                <a:cubicBezTo>
                  <a:pt x="2737635" y="617989"/>
                  <a:pt x="2741237" y="627444"/>
                  <a:pt x="2741237" y="616638"/>
                </a:cubicBezTo>
                <a:cubicBezTo>
                  <a:pt x="2754044" y="631046"/>
                  <a:pt x="2728430" y="623842"/>
                  <a:pt x="2728430" y="638250"/>
                </a:cubicBezTo>
                <a:cubicBezTo>
                  <a:pt x="2722027" y="638250"/>
                  <a:pt x="2722027" y="631046"/>
                  <a:pt x="2722027" y="616638"/>
                </a:cubicBezTo>
                <a:cubicBezTo>
                  <a:pt x="2725229" y="614837"/>
                  <a:pt x="2728030" y="614837"/>
                  <a:pt x="2730431" y="615625"/>
                </a:cubicBezTo>
                <a:close/>
                <a:moveTo>
                  <a:pt x="2407261" y="611436"/>
                </a:moveTo>
                <a:cubicBezTo>
                  <a:pt x="2408662" y="611435"/>
                  <a:pt x="2410663" y="612636"/>
                  <a:pt x="2413065" y="614236"/>
                </a:cubicBezTo>
                <a:cubicBezTo>
                  <a:pt x="2417867" y="617439"/>
                  <a:pt x="2424270" y="622241"/>
                  <a:pt x="2430674" y="622241"/>
                </a:cubicBezTo>
                <a:cubicBezTo>
                  <a:pt x="2424270" y="628644"/>
                  <a:pt x="2411464" y="622241"/>
                  <a:pt x="2405060" y="622241"/>
                </a:cubicBezTo>
                <a:cubicBezTo>
                  <a:pt x="2411464" y="622241"/>
                  <a:pt x="2411464" y="615838"/>
                  <a:pt x="2405060" y="615838"/>
                </a:cubicBezTo>
                <a:cubicBezTo>
                  <a:pt x="2405060" y="612636"/>
                  <a:pt x="2405860" y="611435"/>
                  <a:pt x="2407261" y="611436"/>
                </a:cubicBezTo>
                <a:close/>
                <a:moveTo>
                  <a:pt x="3294488" y="605574"/>
                </a:moveTo>
                <a:lnTo>
                  <a:pt x="3298732" y="609035"/>
                </a:lnTo>
                <a:cubicBezTo>
                  <a:pt x="3297053" y="609035"/>
                  <a:pt x="3295793" y="607772"/>
                  <a:pt x="3294744" y="606088"/>
                </a:cubicBezTo>
                <a:close/>
                <a:moveTo>
                  <a:pt x="3968578" y="603430"/>
                </a:moveTo>
                <a:cubicBezTo>
                  <a:pt x="3973681" y="604231"/>
                  <a:pt x="3977083" y="607833"/>
                  <a:pt x="3977083" y="615838"/>
                </a:cubicBezTo>
                <a:cubicBezTo>
                  <a:pt x="3970278" y="615838"/>
                  <a:pt x="3970278" y="615838"/>
                  <a:pt x="3970278" y="609434"/>
                </a:cubicBezTo>
                <a:cubicBezTo>
                  <a:pt x="3963476" y="609434"/>
                  <a:pt x="3963476" y="615838"/>
                  <a:pt x="3970278" y="615838"/>
                </a:cubicBezTo>
                <a:cubicBezTo>
                  <a:pt x="3956671" y="628644"/>
                  <a:pt x="3929456" y="615838"/>
                  <a:pt x="3922654" y="628644"/>
                </a:cubicBezTo>
                <a:cubicBezTo>
                  <a:pt x="3922654" y="623842"/>
                  <a:pt x="3953271" y="601030"/>
                  <a:pt x="3968578" y="603430"/>
                </a:cubicBezTo>
                <a:close/>
                <a:moveTo>
                  <a:pt x="2942943" y="603031"/>
                </a:moveTo>
                <a:cubicBezTo>
                  <a:pt x="2942943" y="615838"/>
                  <a:pt x="2942943" y="615838"/>
                  <a:pt x="2942943" y="615838"/>
                </a:cubicBezTo>
                <a:cubicBezTo>
                  <a:pt x="2936250" y="609434"/>
                  <a:pt x="2869304" y="622241"/>
                  <a:pt x="2916164" y="609434"/>
                </a:cubicBezTo>
                <a:cubicBezTo>
                  <a:pt x="2929554" y="609434"/>
                  <a:pt x="2929554" y="596628"/>
                  <a:pt x="2942943" y="603031"/>
                </a:cubicBezTo>
                <a:close/>
                <a:moveTo>
                  <a:pt x="3916032" y="600849"/>
                </a:moveTo>
                <a:lnTo>
                  <a:pt x="3917852" y="602676"/>
                </a:lnTo>
                <a:lnTo>
                  <a:pt x="3912209" y="602109"/>
                </a:lnTo>
                <a:close/>
                <a:moveTo>
                  <a:pt x="3292016" y="600615"/>
                </a:moveTo>
                <a:lnTo>
                  <a:pt x="3294488" y="605574"/>
                </a:lnTo>
                <a:lnTo>
                  <a:pt x="3289255" y="601307"/>
                </a:lnTo>
                <a:close/>
                <a:moveTo>
                  <a:pt x="3875829" y="598453"/>
                </a:moveTo>
                <a:lnTo>
                  <a:pt x="3912209" y="602109"/>
                </a:lnTo>
                <a:lnTo>
                  <a:pt x="3897682" y="606901"/>
                </a:lnTo>
                <a:cubicBezTo>
                  <a:pt x="3877512" y="609436"/>
                  <a:pt x="3857339" y="609436"/>
                  <a:pt x="3843893" y="609436"/>
                </a:cubicBezTo>
                <a:cubicBezTo>
                  <a:pt x="3847255" y="599298"/>
                  <a:pt x="3860701" y="597608"/>
                  <a:pt x="3875829" y="598453"/>
                </a:cubicBezTo>
                <a:close/>
                <a:moveTo>
                  <a:pt x="3028896" y="596983"/>
                </a:moveTo>
                <a:cubicBezTo>
                  <a:pt x="3028896" y="624020"/>
                  <a:pt x="3042194" y="590224"/>
                  <a:pt x="3042194" y="610501"/>
                </a:cubicBezTo>
                <a:cubicBezTo>
                  <a:pt x="3035545" y="630780"/>
                  <a:pt x="2982346" y="603743"/>
                  <a:pt x="2969047" y="630780"/>
                </a:cubicBezTo>
                <a:cubicBezTo>
                  <a:pt x="2969047" y="637538"/>
                  <a:pt x="2982346" y="637538"/>
                  <a:pt x="2982346" y="637538"/>
                </a:cubicBezTo>
                <a:cubicBezTo>
                  <a:pt x="2988997" y="651057"/>
                  <a:pt x="2955748" y="637538"/>
                  <a:pt x="2955748" y="624020"/>
                </a:cubicBezTo>
                <a:cubicBezTo>
                  <a:pt x="2969047" y="624020"/>
                  <a:pt x="2975696" y="624020"/>
                  <a:pt x="2969047" y="603743"/>
                </a:cubicBezTo>
                <a:cubicBezTo>
                  <a:pt x="2988997" y="617262"/>
                  <a:pt x="3008945" y="603743"/>
                  <a:pt x="3028896" y="596983"/>
                </a:cubicBezTo>
                <a:close/>
                <a:moveTo>
                  <a:pt x="3077412" y="596628"/>
                </a:moveTo>
                <a:cubicBezTo>
                  <a:pt x="3077412" y="590224"/>
                  <a:pt x="3096622" y="603031"/>
                  <a:pt x="3096622" y="615838"/>
                </a:cubicBezTo>
                <a:cubicBezTo>
                  <a:pt x="3090218" y="615838"/>
                  <a:pt x="3083815" y="603031"/>
                  <a:pt x="3077412" y="596628"/>
                </a:cubicBezTo>
                <a:close/>
                <a:moveTo>
                  <a:pt x="3816999" y="590224"/>
                </a:moveTo>
                <a:cubicBezTo>
                  <a:pt x="3823403" y="596628"/>
                  <a:pt x="3823403" y="609434"/>
                  <a:pt x="3829806" y="609434"/>
                </a:cubicBezTo>
                <a:cubicBezTo>
                  <a:pt x="3829806" y="622241"/>
                  <a:pt x="3823403" y="622241"/>
                  <a:pt x="3816999" y="622241"/>
                </a:cubicBezTo>
                <a:cubicBezTo>
                  <a:pt x="3810596" y="603031"/>
                  <a:pt x="3816999" y="603031"/>
                  <a:pt x="3816999" y="590224"/>
                </a:cubicBezTo>
                <a:close/>
                <a:moveTo>
                  <a:pt x="3803392" y="590224"/>
                </a:moveTo>
                <a:cubicBezTo>
                  <a:pt x="3796188" y="596628"/>
                  <a:pt x="3803392" y="603031"/>
                  <a:pt x="3810596" y="603031"/>
                </a:cubicBezTo>
                <a:cubicBezTo>
                  <a:pt x="3803392" y="609434"/>
                  <a:pt x="3803392" y="628644"/>
                  <a:pt x="3788984" y="628644"/>
                </a:cubicBezTo>
                <a:cubicBezTo>
                  <a:pt x="3781780" y="609434"/>
                  <a:pt x="3796188" y="615838"/>
                  <a:pt x="3803392" y="609434"/>
                </a:cubicBezTo>
                <a:cubicBezTo>
                  <a:pt x="3796188" y="603031"/>
                  <a:pt x="3788984" y="596628"/>
                  <a:pt x="3788984" y="596628"/>
                </a:cubicBezTo>
                <a:cubicBezTo>
                  <a:pt x="3788984" y="590224"/>
                  <a:pt x="3796188" y="590224"/>
                  <a:pt x="3803392" y="590224"/>
                </a:cubicBezTo>
                <a:close/>
                <a:moveTo>
                  <a:pt x="3866584" y="565502"/>
                </a:moveTo>
                <a:cubicBezTo>
                  <a:pt x="3887596" y="563812"/>
                  <a:pt x="3907766" y="568880"/>
                  <a:pt x="3911128" y="589159"/>
                </a:cubicBezTo>
                <a:cubicBezTo>
                  <a:pt x="3931300" y="589159"/>
                  <a:pt x="3938022" y="589159"/>
                  <a:pt x="3951470" y="589159"/>
                </a:cubicBezTo>
                <a:lnTo>
                  <a:pt x="3916032" y="600849"/>
                </a:lnTo>
                <a:lnTo>
                  <a:pt x="3884234" y="568880"/>
                </a:lnTo>
                <a:cubicBezTo>
                  <a:pt x="3884234" y="589159"/>
                  <a:pt x="3843893" y="582399"/>
                  <a:pt x="3816999" y="582399"/>
                </a:cubicBezTo>
                <a:cubicBezTo>
                  <a:pt x="3823723" y="575641"/>
                  <a:pt x="3845573" y="567190"/>
                  <a:pt x="3866584" y="565502"/>
                </a:cubicBezTo>
                <a:close/>
                <a:moveTo>
                  <a:pt x="4063527" y="561410"/>
                </a:moveTo>
                <a:cubicBezTo>
                  <a:pt x="4063527" y="577420"/>
                  <a:pt x="4050721" y="569415"/>
                  <a:pt x="4037914" y="577420"/>
                </a:cubicBezTo>
                <a:cubicBezTo>
                  <a:pt x="4044317" y="561410"/>
                  <a:pt x="4050721" y="561410"/>
                  <a:pt x="4063527" y="561410"/>
                </a:cubicBezTo>
                <a:close/>
                <a:moveTo>
                  <a:pt x="3957873" y="555808"/>
                </a:moveTo>
                <a:cubicBezTo>
                  <a:pt x="3983486" y="555808"/>
                  <a:pt x="3983486" y="562610"/>
                  <a:pt x="4002696" y="569415"/>
                </a:cubicBezTo>
                <a:cubicBezTo>
                  <a:pt x="4002696" y="596630"/>
                  <a:pt x="3957873" y="542200"/>
                  <a:pt x="3964276" y="583022"/>
                </a:cubicBezTo>
                <a:cubicBezTo>
                  <a:pt x="3957873" y="576218"/>
                  <a:pt x="3951470" y="562610"/>
                  <a:pt x="3957873" y="555808"/>
                </a:cubicBezTo>
                <a:close/>
                <a:moveTo>
                  <a:pt x="4031511" y="555007"/>
                </a:moveTo>
                <a:cubicBezTo>
                  <a:pt x="4031511" y="577420"/>
                  <a:pt x="4025107" y="577420"/>
                  <a:pt x="4012300" y="577420"/>
                </a:cubicBezTo>
                <a:cubicBezTo>
                  <a:pt x="4018704" y="562477"/>
                  <a:pt x="4018704" y="555007"/>
                  <a:pt x="4031511" y="555007"/>
                </a:cubicBezTo>
                <a:close/>
                <a:moveTo>
                  <a:pt x="4127260" y="553698"/>
                </a:moveTo>
                <a:cubicBezTo>
                  <a:pt x="4133764" y="554673"/>
                  <a:pt x="4136366" y="562477"/>
                  <a:pt x="4146771" y="562477"/>
                </a:cubicBezTo>
                <a:cubicBezTo>
                  <a:pt x="4146771" y="590226"/>
                  <a:pt x="4119022" y="555541"/>
                  <a:pt x="4125959" y="576353"/>
                </a:cubicBezTo>
                <a:cubicBezTo>
                  <a:pt x="4125959" y="590226"/>
                  <a:pt x="4112086" y="576353"/>
                  <a:pt x="4112086" y="569415"/>
                </a:cubicBezTo>
                <a:cubicBezTo>
                  <a:pt x="4063527" y="576353"/>
                  <a:pt x="4098212" y="555541"/>
                  <a:pt x="4119022" y="562477"/>
                </a:cubicBezTo>
                <a:cubicBezTo>
                  <a:pt x="4119022" y="562477"/>
                  <a:pt x="4119022" y="555541"/>
                  <a:pt x="4119022" y="555541"/>
                </a:cubicBezTo>
                <a:cubicBezTo>
                  <a:pt x="4122491" y="553807"/>
                  <a:pt x="4125092" y="553373"/>
                  <a:pt x="4127260" y="553698"/>
                </a:cubicBezTo>
                <a:close/>
                <a:moveTo>
                  <a:pt x="4173985" y="550124"/>
                </a:moveTo>
                <a:cubicBezTo>
                  <a:pt x="4183590" y="549243"/>
                  <a:pt x="4194795" y="552766"/>
                  <a:pt x="4204401" y="556288"/>
                </a:cubicBezTo>
                <a:cubicBezTo>
                  <a:pt x="4197998" y="563332"/>
                  <a:pt x="4197998" y="570375"/>
                  <a:pt x="4197998" y="577420"/>
                </a:cubicBezTo>
                <a:cubicBezTo>
                  <a:pt x="4178788" y="556288"/>
                  <a:pt x="4178788" y="570375"/>
                  <a:pt x="4153174" y="570375"/>
                </a:cubicBezTo>
                <a:cubicBezTo>
                  <a:pt x="4156375" y="556288"/>
                  <a:pt x="4164379" y="551006"/>
                  <a:pt x="4173985" y="550124"/>
                </a:cubicBezTo>
                <a:close/>
                <a:moveTo>
                  <a:pt x="2184146" y="522990"/>
                </a:moveTo>
                <a:cubicBezTo>
                  <a:pt x="2170424" y="529393"/>
                  <a:pt x="2149842" y="548603"/>
                  <a:pt x="2136120" y="535797"/>
                </a:cubicBezTo>
                <a:cubicBezTo>
                  <a:pt x="2149842" y="522990"/>
                  <a:pt x="2170424" y="529393"/>
                  <a:pt x="2184146" y="522990"/>
                </a:cubicBezTo>
                <a:close/>
                <a:moveTo>
                  <a:pt x="1955761" y="516587"/>
                </a:moveTo>
                <a:cubicBezTo>
                  <a:pt x="1962697" y="516587"/>
                  <a:pt x="1962697" y="522990"/>
                  <a:pt x="1969635" y="522990"/>
                </a:cubicBezTo>
                <a:cubicBezTo>
                  <a:pt x="1962697" y="542200"/>
                  <a:pt x="1955761" y="535797"/>
                  <a:pt x="1941885" y="535797"/>
                </a:cubicBezTo>
                <a:cubicBezTo>
                  <a:pt x="1928012" y="529393"/>
                  <a:pt x="1962697" y="535797"/>
                  <a:pt x="1955761" y="516587"/>
                </a:cubicBezTo>
                <a:close/>
                <a:moveTo>
                  <a:pt x="1847971" y="510183"/>
                </a:moveTo>
                <a:cubicBezTo>
                  <a:pt x="1841033" y="516587"/>
                  <a:pt x="1847971" y="516587"/>
                  <a:pt x="1847971" y="516587"/>
                </a:cubicBezTo>
                <a:cubicBezTo>
                  <a:pt x="1834097" y="522990"/>
                  <a:pt x="1827160" y="516587"/>
                  <a:pt x="1806348" y="516587"/>
                </a:cubicBezTo>
                <a:cubicBezTo>
                  <a:pt x="1813286" y="510183"/>
                  <a:pt x="1834097" y="516587"/>
                  <a:pt x="1847971" y="510183"/>
                </a:cubicBezTo>
                <a:close/>
                <a:moveTo>
                  <a:pt x="1861576" y="508582"/>
                </a:moveTo>
                <a:cubicBezTo>
                  <a:pt x="1865578" y="508582"/>
                  <a:pt x="1870380" y="510183"/>
                  <a:pt x="1873582" y="510183"/>
                </a:cubicBezTo>
                <a:cubicBezTo>
                  <a:pt x="1873582" y="510183"/>
                  <a:pt x="1867179" y="516587"/>
                  <a:pt x="1873582" y="516587"/>
                </a:cubicBezTo>
                <a:cubicBezTo>
                  <a:pt x="1867179" y="529393"/>
                  <a:pt x="1867179" y="510183"/>
                  <a:pt x="1854372" y="516587"/>
                </a:cubicBezTo>
                <a:cubicBezTo>
                  <a:pt x="1854372" y="510183"/>
                  <a:pt x="1857573" y="508582"/>
                  <a:pt x="1861576" y="508582"/>
                </a:cubicBezTo>
                <a:close/>
                <a:moveTo>
                  <a:pt x="1854374" y="488410"/>
                </a:moveTo>
                <a:cubicBezTo>
                  <a:pt x="1834202" y="509542"/>
                  <a:pt x="1807308" y="488410"/>
                  <a:pt x="1787138" y="516587"/>
                </a:cubicBezTo>
                <a:cubicBezTo>
                  <a:pt x="1800584" y="481367"/>
                  <a:pt x="1827480" y="495455"/>
                  <a:pt x="1854374" y="488410"/>
                </a:cubicBezTo>
                <a:close/>
                <a:moveTo>
                  <a:pt x="2157891" y="487771"/>
                </a:moveTo>
                <a:cubicBezTo>
                  <a:pt x="2164936" y="494632"/>
                  <a:pt x="2164936" y="501493"/>
                  <a:pt x="2164936" y="515213"/>
                </a:cubicBezTo>
                <a:cubicBezTo>
                  <a:pt x="2150848" y="508352"/>
                  <a:pt x="2129716" y="535797"/>
                  <a:pt x="2129716" y="501493"/>
                </a:cubicBezTo>
                <a:cubicBezTo>
                  <a:pt x="2143804" y="508352"/>
                  <a:pt x="2157891" y="522074"/>
                  <a:pt x="2157891" y="487771"/>
                </a:cubicBezTo>
                <a:close/>
                <a:moveTo>
                  <a:pt x="2613170" y="481367"/>
                </a:moveTo>
                <a:cubicBezTo>
                  <a:pt x="2613170" y="503780"/>
                  <a:pt x="2613170" y="503780"/>
                  <a:pt x="2613170" y="503780"/>
                </a:cubicBezTo>
                <a:cubicBezTo>
                  <a:pt x="2613170" y="496310"/>
                  <a:pt x="2600363" y="503780"/>
                  <a:pt x="2587557" y="503780"/>
                </a:cubicBezTo>
                <a:cubicBezTo>
                  <a:pt x="2593960" y="481367"/>
                  <a:pt x="2606767" y="488838"/>
                  <a:pt x="2613170" y="481367"/>
                </a:cubicBezTo>
                <a:close/>
                <a:moveTo>
                  <a:pt x="2697477" y="474364"/>
                </a:moveTo>
                <a:cubicBezTo>
                  <a:pt x="2701015" y="473363"/>
                  <a:pt x="2704874" y="473363"/>
                  <a:pt x="2708305" y="474964"/>
                </a:cubicBezTo>
                <a:cubicBezTo>
                  <a:pt x="2722027" y="487771"/>
                  <a:pt x="2680862" y="474964"/>
                  <a:pt x="2694582" y="494174"/>
                </a:cubicBezTo>
                <a:cubicBezTo>
                  <a:pt x="2679146" y="489372"/>
                  <a:pt x="2686864" y="477365"/>
                  <a:pt x="2697477" y="474364"/>
                </a:cubicBezTo>
                <a:close/>
                <a:moveTo>
                  <a:pt x="1842366" y="444549"/>
                </a:moveTo>
                <a:cubicBezTo>
                  <a:pt x="1849570" y="444549"/>
                  <a:pt x="1857573" y="446148"/>
                  <a:pt x="1860776" y="449351"/>
                </a:cubicBezTo>
                <a:cubicBezTo>
                  <a:pt x="1860776" y="462157"/>
                  <a:pt x="1835162" y="455754"/>
                  <a:pt x="1828759" y="449351"/>
                </a:cubicBezTo>
                <a:cubicBezTo>
                  <a:pt x="1828759" y="446148"/>
                  <a:pt x="1835162" y="444549"/>
                  <a:pt x="1842366" y="444549"/>
                </a:cubicBezTo>
                <a:close/>
                <a:moveTo>
                  <a:pt x="1807149" y="438946"/>
                </a:moveTo>
                <a:cubicBezTo>
                  <a:pt x="1811150" y="438145"/>
                  <a:pt x="1815952" y="439745"/>
                  <a:pt x="1819155" y="442947"/>
                </a:cubicBezTo>
                <a:cubicBezTo>
                  <a:pt x="1819155" y="455754"/>
                  <a:pt x="1799945" y="481367"/>
                  <a:pt x="1799945" y="462157"/>
                </a:cubicBezTo>
                <a:lnTo>
                  <a:pt x="1806348" y="462157"/>
                </a:lnTo>
                <a:cubicBezTo>
                  <a:pt x="1812752" y="449351"/>
                  <a:pt x="1806348" y="449351"/>
                  <a:pt x="1799945" y="449351"/>
                </a:cubicBezTo>
                <a:cubicBezTo>
                  <a:pt x="1799945" y="442947"/>
                  <a:pt x="1803146" y="439745"/>
                  <a:pt x="1807149" y="438946"/>
                </a:cubicBezTo>
                <a:close/>
                <a:moveTo>
                  <a:pt x="2835161" y="425714"/>
                </a:moveTo>
                <a:cubicBezTo>
                  <a:pt x="2844591" y="426390"/>
                  <a:pt x="2858899" y="433144"/>
                  <a:pt x="2869304" y="427741"/>
                </a:cubicBezTo>
                <a:cubicBezTo>
                  <a:pt x="2855430" y="449353"/>
                  <a:pt x="2841555" y="434945"/>
                  <a:pt x="2827681" y="427741"/>
                </a:cubicBezTo>
                <a:cubicBezTo>
                  <a:pt x="2829416" y="425940"/>
                  <a:pt x="2832017" y="425489"/>
                  <a:pt x="2835161" y="425714"/>
                </a:cubicBezTo>
                <a:close/>
                <a:moveTo>
                  <a:pt x="3022984" y="414133"/>
                </a:moveTo>
                <a:cubicBezTo>
                  <a:pt x="3029845" y="407730"/>
                  <a:pt x="3057288" y="420536"/>
                  <a:pt x="3071010" y="420536"/>
                </a:cubicBezTo>
                <a:cubicBezTo>
                  <a:pt x="3064149" y="426940"/>
                  <a:pt x="3036707" y="414133"/>
                  <a:pt x="3022984" y="414133"/>
                </a:cubicBezTo>
                <a:close/>
                <a:moveTo>
                  <a:pt x="2710570" y="412792"/>
                </a:moveTo>
                <a:cubicBezTo>
                  <a:pt x="2714422" y="413453"/>
                  <a:pt x="2717223" y="420056"/>
                  <a:pt x="2728430" y="414772"/>
                </a:cubicBezTo>
                <a:cubicBezTo>
                  <a:pt x="2728430" y="442949"/>
                  <a:pt x="2713488" y="414772"/>
                  <a:pt x="2706018" y="428862"/>
                </a:cubicBezTo>
                <a:cubicBezTo>
                  <a:pt x="2706018" y="414772"/>
                  <a:pt x="2706018" y="414772"/>
                  <a:pt x="2706018" y="414772"/>
                </a:cubicBezTo>
                <a:cubicBezTo>
                  <a:pt x="2707885" y="413012"/>
                  <a:pt x="2709286" y="412572"/>
                  <a:pt x="2710570" y="412792"/>
                </a:cubicBezTo>
                <a:close/>
                <a:moveTo>
                  <a:pt x="2930137" y="407730"/>
                </a:moveTo>
                <a:cubicBezTo>
                  <a:pt x="2923092" y="420536"/>
                  <a:pt x="2909005" y="420536"/>
                  <a:pt x="2894917" y="414133"/>
                </a:cubicBezTo>
                <a:cubicBezTo>
                  <a:pt x="2901960" y="401326"/>
                  <a:pt x="2916049" y="414133"/>
                  <a:pt x="2930137" y="407730"/>
                </a:cubicBezTo>
                <a:close/>
                <a:moveTo>
                  <a:pt x="2824478" y="398124"/>
                </a:moveTo>
                <a:cubicBezTo>
                  <a:pt x="2827681" y="396524"/>
                  <a:pt x="2830882" y="398124"/>
                  <a:pt x="2834084" y="407730"/>
                </a:cubicBezTo>
                <a:cubicBezTo>
                  <a:pt x="2827681" y="407730"/>
                  <a:pt x="2821278" y="426940"/>
                  <a:pt x="2814874" y="407730"/>
                </a:cubicBezTo>
                <a:cubicBezTo>
                  <a:pt x="2818075" y="404527"/>
                  <a:pt x="2821278" y="399725"/>
                  <a:pt x="2824478" y="398124"/>
                </a:cubicBezTo>
                <a:close/>
                <a:moveTo>
                  <a:pt x="1443858" y="395924"/>
                </a:moveTo>
                <a:cubicBezTo>
                  <a:pt x="1445959" y="395323"/>
                  <a:pt x="1448160" y="395724"/>
                  <a:pt x="1450161" y="396524"/>
                </a:cubicBezTo>
                <a:cubicBezTo>
                  <a:pt x="1454162" y="398124"/>
                  <a:pt x="1457365" y="401326"/>
                  <a:pt x="1457365" y="401326"/>
                </a:cubicBezTo>
                <a:cubicBezTo>
                  <a:pt x="1457365" y="414133"/>
                  <a:pt x="1457365" y="414133"/>
                  <a:pt x="1457365" y="414133"/>
                </a:cubicBezTo>
                <a:cubicBezTo>
                  <a:pt x="1444558" y="420536"/>
                  <a:pt x="1450962" y="394923"/>
                  <a:pt x="1438155" y="401326"/>
                </a:cubicBezTo>
                <a:cubicBezTo>
                  <a:pt x="1439755" y="398125"/>
                  <a:pt x="1441756" y="396524"/>
                  <a:pt x="1443858" y="395924"/>
                </a:cubicBezTo>
                <a:close/>
                <a:moveTo>
                  <a:pt x="2452286" y="394923"/>
                </a:moveTo>
                <a:cubicBezTo>
                  <a:pt x="2459490" y="394923"/>
                  <a:pt x="2459490" y="394923"/>
                  <a:pt x="2459490" y="394923"/>
                </a:cubicBezTo>
                <a:cubicBezTo>
                  <a:pt x="2459490" y="401326"/>
                  <a:pt x="2459490" y="401326"/>
                  <a:pt x="2459490" y="401326"/>
                </a:cubicBezTo>
                <a:cubicBezTo>
                  <a:pt x="2452286" y="407730"/>
                  <a:pt x="2445082" y="420536"/>
                  <a:pt x="2430674" y="420536"/>
                </a:cubicBezTo>
                <a:cubicBezTo>
                  <a:pt x="2430674" y="407730"/>
                  <a:pt x="2445082" y="420536"/>
                  <a:pt x="2452286" y="394923"/>
                </a:cubicBezTo>
                <a:close/>
                <a:moveTo>
                  <a:pt x="2648688" y="394122"/>
                </a:moveTo>
                <a:cubicBezTo>
                  <a:pt x="2653191" y="393322"/>
                  <a:pt x="2660395" y="394923"/>
                  <a:pt x="2667599" y="394923"/>
                </a:cubicBezTo>
                <a:cubicBezTo>
                  <a:pt x="2667599" y="394923"/>
                  <a:pt x="2660395" y="394923"/>
                  <a:pt x="2660395" y="394923"/>
                </a:cubicBezTo>
                <a:cubicBezTo>
                  <a:pt x="2653191" y="401326"/>
                  <a:pt x="2660395" y="401326"/>
                  <a:pt x="2660395" y="401326"/>
                </a:cubicBezTo>
                <a:cubicBezTo>
                  <a:pt x="2660395" y="407730"/>
                  <a:pt x="2653191" y="407730"/>
                  <a:pt x="2645987" y="407730"/>
                </a:cubicBezTo>
                <a:cubicBezTo>
                  <a:pt x="2642385" y="398124"/>
                  <a:pt x="2644186" y="394923"/>
                  <a:pt x="2648688" y="394122"/>
                </a:cubicBezTo>
                <a:close/>
                <a:moveTo>
                  <a:pt x="2795664" y="382116"/>
                </a:moveTo>
                <a:cubicBezTo>
                  <a:pt x="2802068" y="382116"/>
                  <a:pt x="2802068" y="388520"/>
                  <a:pt x="2808471" y="382116"/>
                </a:cubicBezTo>
                <a:cubicBezTo>
                  <a:pt x="2808471" y="401326"/>
                  <a:pt x="2808471" y="401326"/>
                  <a:pt x="2808471" y="401326"/>
                </a:cubicBezTo>
                <a:cubicBezTo>
                  <a:pt x="2802068" y="394923"/>
                  <a:pt x="2789261" y="394923"/>
                  <a:pt x="2795664" y="382116"/>
                </a:cubicBezTo>
                <a:close/>
                <a:moveTo>
                  <a:pt x="2142523" y="382116"/>
                </a:moveTo>
                <a:cubicBezTo>
                  <a:pt x="2142523" y="401326"/>
                  <a:pt x="2142523" y="401326"/>
                  <a:pt x="2142523" y="401326"/>
                </a:cubicBezTo>
                <a:cubicBezTo>
                  <a:pt x="2142523" y="388520"/>
                  <a:pt x="2123313" y="382116"/>
                  <a:pt x="2136120" y="394923"/>
                </a:cubicBezTo>
                <a:cubicBezTo>
                  <a:pt x="2129716" y="414133"/>
                  <a:pt x="2123313" y="388520"/>
                  <a:pt x="2116910" y="388520"/>
                </a:cubicBezTo>
                <a:cubicBezTo>
                  <a:pt x="2123313" y="382116"/>
                  <a:pt x="2129716" y="382116"/>
                  <a:pt x="2142523" y="382116"/>
                </a:cubicBezTo>
                <a:close/>
                <a:moveTo>
                  <a:pt x="1940819" y="382116"/>
                </a:moveTo>
                <a:cubicBezTo>
                  <a:pt x="1934415" y="394923"/>
                  <a:pt x="1928012" y="394923"/>
                  <a:pt x="1915205" y="394923"/>
                </a:cubicBezTo>
                <a:cubicBezTo>
                  <a:pt x="1928012" y="388520"/>
                  <a:pt x="1928012" y="375713"/>
                  <a:pt x="1940819" y="382116"/>
                </a:cubicBezTo>
                <a:close/>
                <a:moveTo>
                  <a:pt x="1982940" y="371169"/>
                </a:moveTo>
                <a:cubicBezTo>
                  <a:pt x="1991644" y="371830"/>
                  <a:pt x="2004851" y="378433"/>
                  <a:pt x="2014456" y="373150"/>
                </a:cubicBezTo>
                <a:cubicBezTo>
                  <a:pt x="2014456" y="373150"/>
                  <a:pt x="2014456" y="380194"/>
                  <a:pt x="2014456" y="380194"/>
                </a:cubicBezTo>
                <a:cubicBezTo>
                  <a:pt x="2001649" y="401326"/>
                  <a:pt x="1988843" y="387239"/>
                  <a:pt x="1976036" y="373150"/>
                </a:cubicBezTo>
                <a:cubicBezTo>
                  <a:pt x="1977637" y="371389"/>
                  <a:pt x="1980038" y="370949"/>
                  <a:pt x="1982940" y="371169"/>
                </a:cubicBezTo>
                <a:close/>
                <a:moveTo>
                  <a:pt x="1651067" y="362985"/>
                </a:moveTo>
                <a:cubicBezTo>
                  <a:pt x="1654269" y="363866"/>
                  <a:pt x="1659071" y="367388"/>
                  <a:pt x="1665474" y="367388"/>
                </a:cubicBezTo>
                <a:cubicBezTo>
                  <a:pt x="1665474" y="381475"/>
                  <a:pt x="1652668" y="367388"/>
                  <a:pt x="1652668" y="388520"/>
                </a:cubicBezTo>
                <a:cubicBezTo>
                  <a:pt x="1646265" y="388520"/>
                  <a:pt x="1652668" y="374432"/>
                  <a:pt x="1646265" y="374432"/>
                </a:cubicBezTo>
                <a:cubicBezTo>
                  <a:pt x="1646265" y="363866"/>
                  <a:pt x="1647866" y="362106"/>
                  <a:pt x="1651067" y="362985"/>
                </a:cubicBezTo>
                <a:close/>
                <a:moveTo>
                  <a:pt x="1613521" y="362436"/>
                </a:moveTo>
                <a:cubicBezTo>
                  <a:pt x="1615097" y="362326"/>
                  <a:pt x="1617349" y="363426"/>
                  <a:pt x="1620050" y="364746"/>
                </a:cubicBezTo>
                <a:cubicBezTo>
                  <a:pt x="1625453" y="367388"/>
                  <a:pt x="1632657" y="370909"/>
                  <a:pt x="1639861" y="367388"/>
                </a:cubicBezTo>
                <a:cubicBezTo>
                  <a:pt x="1639861" y="388520"/>
                  <a:pt x="1618249" y="367388"/>
                  <a:pt x="1611045" y="367388"/>
                </a:cubicBezTo>
                <a:cubicBezTo>
                  <a:pt x="1611045" y="363866"/>
                  <a:pt x="1611945" y="362546"/>
                  <a:pt x="1613521" y="362436"/>
                </a:cubicBezTo>
                <a:close/>
                <a:moveTo>
                  <a:pt x="2178351" y="359994"/>
                </a:moveTo>
                <a:cubicBezTo>
                  <a:pt x="2272268" y="359994"/>
                  <a:pt x="2346059" y="366690"/>
                  <a:pt x="2446683" y="359994"/>
                </a:cubicBezTo>
                <a:cubicBezTo>
                  <a:pt x="2439975" y="380077"/>
                  <a:pt x="2413142" y="359994"/>
                  <a:pt x="2406434" y="366690"/>
                </a:cubicBezTo>
                <a:cubicBezTo>
                  <a:pt x="2413142" y="380077"/>
                  <a:pt x="2419849" y="380077"/>
                  <a:pt x="2433265" y="380077"/>
                </a:cubicBezTo>
                <a:cubicBezTo>
                  <a:pt x="2426557" y="380077"/>
                  <a:pt x="2426557" y="393467"/>
                  <a:pt x="2433265" y="393467"/>
                </a:cubicBezTo>
                <a:cubicBezTo>
                  <a:pt x="2413142" y="420246"/>
                  <a:pt x="2399726" y="380077"/>
                  <a:pt x="2372892" y="393467"/>
                </a:cubicBezTo>
                <a:cubicBezTo>
                  <a:pt x="2393016" y="400161"/>
                  <a:pt x="2393016" y="413550"/>
                  <a:pt x="2419849" y="413550"/>
                </a:cubicBezTo>
                <a:cubicBezTo>
                  <a:pt x="2386308" y="426940"/>
                  <a:pt x="2359474" y="426940"/>
                  <a:pt x="2325933" y="406857"/>
                </a:cubicBezTo>
                <a:cubicBezTo>
                  <a:pt x="2346059" y="426940"/>
                  <a:pt x="2312517" y="406857"/>
                  <a:pt x="2305809" y="420246"/>
                </a:cubicBezTo>
                <a:cubicBezTo>
                  <a:pt x="2299101" y="413550"/>
                  <a:pt x="2319225" y="413550"/>
                  <a:pt x="2305809" y="400161"/>
                </a:cubicBezTo>
                <a:cubicBezTo>
                  <a:pt x="2305809" y="400161"/>
                  <a:pt x="2305809" y="400161"/>
                  <a:pt x="2292392" y="420246"/>
                </a:cubicBezTo>
                <a:cubicBezTo>
                  <a:pt x="2278976" y="393467"/>
                  <a:pt x="2252142" y="406857"/>
                  <a:pt x="2232019" y="406857"/>
                </a:cubicBezTo>
                <a:cubicBezTo>
                  <a:pt x="2238726" y="366690"/>
                  <a:pt x="2278976" y="400161"/>
                  <a:pt x="2292392" y="386773"/>
                </a:cubicBezTo>
                <a:cubicBezTo>
                  <a:pt x="2278976" y="353300"/>
                  <a:pt x="2238726" y="393467"/>
                  <a:pt x="2218601" y="373384"/>
                </a:cubicBezTo>
                <a:cubicBezTo>
                  <a:pt x="2205185" y="373384"/>
                  <a:pt x="2218601" y="393467"/>
                  <a:pt x="2211893" y="406857"/>
                </a:cubicBezTo>
                <a:cubicBezTo>
                  <a:pt x="2198477" y="400161"/>
                  <a:pt x="2185059" y="386773"/>
                  <a:pt x="2178351" y="406857"/>
                </a:cubicBezTo>
                <a:cubicBezTo>
                  <a:pt x="2164936" y="393467"/>
                  <a:pt x="2191769" y="386773"/>
                  <a:pt x="2205185" y="386773"/>
                </a:cubicBezTo>
                <a:cubicBezTo>
                  <a:pt x="2205185" y="380077"/>
                  <a:pt x="2198477" y="386773"/>
                  <a:pt x="2198477" y="380077"/>
                </a:cubicBezTo>
                <a:cubicBezTo>
                  <a:pt x="2198477" y="380077"/>
                  <a:pt x="2198477" y="380077"/>
                  <a:pt x="2205185" y="380077"/>
                </a:cubicBezTo>
                <a:cubicBezTo>
                  <a:pt x="2198477" y="366690"/>
                  <a:pt x="2185059" y="366690"/>
                  <a:pt x="2178351" y="359994"/>
                </a:cubicBezTo>
                <a:close/>
                <a:moveTo>
                  <a:pt x="1557818" y="353835"/>
                </a:moveTo>
                <a:cubicBezTo>
                  <a:pt x="1544210" y="374646"/>
                  <a:pt x="1591837" y="374646"/>
                  <a:pt x="1578230" y="353835"/>
                </a:cubicBezTo>
                <a:cubicBezTo>
                  <a:pt x="1591837" y="346897"/>
                  <a:pt x="1585032" y="374646"/>
                  <a:pt x="1591837" y="367708"/>
                </a:cubicBezTo>
                <a:cubicBezTo>
                  <a:pt x="1585032" y="381582"/>
                  <a:pt x="1544210" y="388520"/>
                  <a:pt x="1537408" y="374646"/>
                </a:cubicBezTo>
                <a:cubicBezTo>
                  <a:pt x="1537408" y="360771"/>
                  <a:pt x="1551015" y="360771"/>
                  <a:pt x="1557818" y="353835"/>
                </a:cubicBezTo>
                <a:close/>
                <a:moveTo>
                  <a:pt x="1390130" y="346897"/>
                </a:moveTo>
                <a:cubicBezTo>
                  <a:pt x="1390130" y="375713"/>
                  <a:pt x="1370921" y="354101"/>
                  <a:pt x="1358114" y="368509"/>
                </a:cubicBezTo>
                <a:cubicBezTo>
                  <a:pt x="1358114" y="346897"/>
                  <a:pt x="1383727" y="361305"/>
                  <a:pt x="1390130" y="346897"/>
                </a:cubicBezTo>
                <a:close/>
                <a:moveTo>
                  <a:pt x="1640662" y="304276"/>
                </a:moveTo>
                <a:cubicBezTo>
                  <a:pt x="1647866" y="306878"/>
                  <a:pt x="1655868" y="313815"/>
                  <a:pt x="1659071" y="313815"/>
                </a:cubicBezTo>
                <a:cubicBezTo>
                  <a:pt x="1652668" y="327689"/>
                  <a:pt x="1639861" y="306878"/>
                  <a:pt x="1627055" y="320751"/>
                </a:cubicBezTo>
                <a:cubicBezTo>
                  <a:pt x="1627055" y="303409"/>
                  <a:pt x="1633458" y="301674"/>
                  <a:pt x="1640662" y="304276"/>
                </a:cubicBezTo>
                <a:close/>
                <a:moveTo>
                  <a:pt x="1644663" y="264454"/>
                </a:moveTo>
                <a:cubicBezTo>
                  <a:pt x="1649465" y="265255"/>
                  <a:pt x="1652668" y="270057"/>
                  <a:pt x="1652668" y="279663"/>
                </a:cubicBezTo>
                <a:cubicBezTo>
                  <a:pt x="1646265" y="273259"/>
                  <a:pt x="1633458" y="279663"/>
                  <a:pt x="1627055" y="273259"/>
                </a:cubicBezTo>
                <a:cubicBezTo>
                  <a:pt x="1633458" y="266856"/>
                  <a:pt x="1639861" y="263653"/>
                  <a:pt x="1644663" y="264454"/>
                </a:cubicBezTo>
                <a:close/>
                <a:moveTo>
                  <a:pt x="1358114" y="231637"/>
                </a:moveTo>
                <a:lnTo>
                  <a:pt x="1377324" y="231637"/>
                </a:lnTo>
                <a:cubicBezTo>
                  <a:pt x="1377324" y="246579"/>
                  <a:pt x="1377324" y="246579"/>
                  <a:pt x="1377324" y="246579"/>
                </a:cubicBezTo>
                <a:cubicBezTo>
                  <a:pt x="1377324" y="231637"/>
                  <a:pt x="1358114" y="254049"/>
                  <a:pt x="1358114" y="231637"/>
                </a:cubicBezTo>
                <a:close/>
                <a:moveTo>
                  <a:pt x="435515" y="150313"/>
                </a:moveTo>
                <a:lnTo>
                  <a:pt x="434763" y="150975"/>
                </a:lnTo>
                <a:cubicBezTo>
                  <a:pt x="432244" y="154343"/>
                  <a:pt x="430566" y="157711"/>
                  <a:pt x="430566" y="150975"/>
                </a:cubicBezTo>
                <a:close/>
                <a:moveTo>
                  <a:pt x="439067" y="147187"/>
                </a:moveTo>
                <a:lnTo>
                  <a:pt x="442008" y="149446"/>
                </a:lnTo>
                <a:lnTo>
                  <a:pt x="435515" y="150313"/>
                </a:lnTo>
                <a:close/>
                <a:moveTo>
                  <a:pt x="672379" y="124030"/>
                </a:moveTo>
                <a:cubicBezTo>
                  <a:pt x="665661" y="137502"/>
                  <a:pt x="658945" y="144239"/>
                  <a:pt x="645511" y="150975"/>
                </a:cubicBezTo>
                <a:cubicBezTo>
                  <a:pt x="638793" y="137502"/>
                  <a:pt x="632075" y="150975"/>
                  <a:pt x="625359" y="150975"/>
                </a:cubicBezTo>
                <a:cubicBezTo>
                  <a:pt x="632075" y="124030"/>
                  <a:pt x="658945" y="130766"/>
                  <a:pt x="672379" y="124030"/>
                </a:cubicBezTo>
                <a:close/>
                <a:moveTo>
                  <a:pt x="591773" y="124030"/>
                </a:moveTo>
                <a:cubicBezTo>
                  <a:pt x="598491" y="130766"/>
                  <a:pt x="611925" y="150975"/>
                  <a:pt x="598491" y="164447"/>
                </a:cubicBezTo>
                <a:cubicBezTo>
                  <a:pt x="598491" y="144239"/>
                  <a:pt x="585057" y="144239"/>
                  <a:pt x="591773" y="124030"/>
                </a:cubicBezTo>
                <a:close/>
                <a:moveTo>
                  <a:pt x="1129756" y="121981"/>
                </a:moveTo>
                <a:cubicBezTo>
                  <a:pt x="1135919" y="121180"/>
                  <a:pt x="1142962" y="122780"/>
                  <a:pt x="1150006" y="125982"/>
                </a:cubicBezTo>
                <a:cubicBezTo>
                  <a:pt x="1142962" y="132386"/>
                  <a:pt x="1121829" y="125982"/>
                  <a:pt x="1114787" y="132386"/>
                </a:cubicBezTo>
                <a:cubicBezTo>
                  <a:pt x="1118308" y="125982"/>
                  <a:pt x="1123592" y="122780"/>
                  <a:pt x="1129756" y="121981"/>
                </a:cubicBezTo>
                <a:close/>
                <a:moveTo>
                  <a:pt x="323974" y="104028"/>
                </a:moveTo>
                <a:cubicBezTo>
                  <a:pt x="316930" y="145192"/>
                  <a:pt x="302842" y="104028"/>
                  <a:pt x="288755" y="117748"/>
                </a:cubicBezTo>
                <a:cubicBezTo>
                  <a:pt x="288755" y="97166"/>
                  <a:pt x="309887" y="110889"/>
                  <a:pt x="323974" y="104028"/>
                </a:cubicBezTo>
                <a:close/>
                <a:moveTo>
                  <a:pt x="0" y="28624"/>
                </a:moveTo>
                <a:lnTo>
                  <a:pt x="781" y="31408"/>
                </a:lnTo>
                <a:cubicBezTo>
                  <a:pt x="1935" y="31829"/>
                  <a:pt x="4034" y="31408"/>
                  <a:pt x="7393" y="29724"/>
                </a:cubicBezTo>
                <a:cubicBezTo>
                  <a:pt x="7393" y="36461"/>
                  <a:pt x="677" y="43197"/>
                  <a:pt x="677" y="49933"/>
                </a:cubicBezTo>
                <a:cubicBezTo>
                  <a:pt x="7393" y="49933"/>
                  <a:pt x="7393" y="49933"/>
                  <a:pt x="20827" y="56669"/>
                </a:cubicBezTo>
                <a:cubicBezTo>
                  <a:pt x="27545" y="56669"/>
                  <a:pt x="20827" y="36461"/>
                  <a:pt x="27545" y="36461"/>
                </a:cubicBezTo>
                <a:cubicBezTo>
                  <a:pt x="40979" y="36461"/>
                  <a:pt x="40979" y="49933"/>
                  <a:pt x="40979" y="70141"/>
                </a:cubicBezTo>
                <a:cubicBezTo>
                  <a:pt x="54412" y="56669"/>
                  <a:pt x="47696" y="70141"/>
                  <a:pt x="54412" y="76877"/>
                </a:cubicBezTo>
                <a:cubicBezTo>
                  <a:pt x="61130" y="83613"/>
                  <a:pt x="61130" y="49933"/>
                  <a:pt x="54412" y="56669"/>
                </a:cubicBezTo>
                <a:cubicBezTo>
                  <a:pt x="67846" y="63405"/>
                  <a:pt x="94714" y="56669"/>
                  <a:pt x="108148" y="43197"/>
                </a:cubicBezTo>
                <a:cubicBezTo>
                  <a:pt x="94714" y="63405"/>
                  <a:pt x="141734" y="56669"/>
                  <a:pt x="121582" y="70141"/>
                </a:cubicBezTo>
                <a:cubicBezTo>
                  <a:pt x="168602" y="76877"/>
                  <a:pt x="195470" y="76877"/>
                  <a:pt x="229055" y="103822"/>
                </a:cubicBezTo>
                <a:cubicBezTo>
                  <a:pt x="242490" y="97086"/>
                  <a:pt x="229055" y="97086"/>
                  <a:pt x="235771" y="83613"/>
                </a:cubicBezTo>
                <a:cubicBezTo>
                  <a:pt x="249205" y="103822"/>
                  <a:pt x="282791" y="103822"/>
                  <a:pt x="282791" y="137502"/>
                </a:cubicBezTo>
                <a:cubicBezTo>
                  <a:pt x="309659" y="137502"/>
                  <a:pt x="323093" y="137502"/>
                  <a:pt x="336527" y="130766"/>
                </a:cubicBezTo>
                <a:cubicBezTo>
                  <a:pt x="336527" y="124030"/>
                  <a:pt x="336527" y="124030"/>
                  <a:pt x="329811" y="124030"/>
                </a:cubicBezTo>
                <a:cubicBezTo>
                  <a:pt x="336527" y="103822"/>
                  <a:pt x="343245" y="137502"/>
                  <a:pt x="349961" y="144239"/>
                </a:cubicBezTo>
                <a:cubicBezTo>
                  <a:pt x="376828" y="137502"/>
                  <a:pt x="396981" y="150975"/>
                  <a:pt x="417132" y="130766"/>
                </a:cubicBezTo>
                <a:cubicBezTo>
                  <a:pt x="417132" y="150975"/>
                  <a:pt x="430566" y="150975"/>
                  <a:pt x="430566" y="164447"/>
                </a:cubicBezTo>
                <a:cubicBezTo>
                  <a:pt x="437282" y="157711"/>
                  <a:pt x="444000" y="157711"/>
                  <a:pt x="444000" y="150975"/>
                </a:cubicBezTo>
                <a:lnTo>
                  <a:pt x="442008" y="149446"/>
                </a:lnTo>
                <a:lnTo>
                  <a:pt x="480944" y="144239"/>
                </a:lnTo>
                <a:cubicBezTo>
                  <a:pt x="499416" y="140870"/>
                  <a:pt x="517888" y="134134"/>
                  <a:pt x="531322" y="117294"/>
                </a:cubicBezTo>
                <a:cubicBezTo>
                  <a:pt x="538038" y="124030"/>
                  <a:pt x="531322" y="130766"/>
                  <a:pt x="531322" y="144239"/>
                </a:cubicBezTo>
                <a:cubicBezTo>
                  <a:pt x="551472" y="137502"/>
                  <a:pt x="551472" y="117294"/>
                  <a:pt x="571623" y="117294"/>
                </a:cubicBezTo>
                <a:cubicBezTo>
                  <a:pt x="564906" y="130766"/>
                  <a:pt x="551472" y="137502"/>
                  <a:pt x="551472" y="150975"/>
                </a:cubicBezTo>
                <a:cubicBezTo>
                  <a:pt x="564906" y="150975"/>
                  <a:pt x="564906" y="177921"/>
                  <a:pt x="585057" y="171183"/>
                </a:cubicBezTo>
                <a:cubicBezTo>
                  <a:pt x="591773" y="171183"/>
                  <a:pt x="578339" y="157711"/>
                  <a:pt x="598491" y="164447"/>
                </a:cubicBezTo>
                <a:cubicBezTo>
                  <a:pt x="611925" y="157711"/>
                  <a:pt x="611925" y="164447"/>
                  <a:pt x="611925" y="171183"/>
                </a:cubicBezTo>
                <a:cubicBezTo>
                  <a:pt x="618641" y="164447"/>
                  <a:pt x="632075" y="157711"/>
                  <a:pt x="645511" y="150975"/>
                </a:cubicBezTo>
                <a:cubicBezTo>
                  <a:pt x="652227" y="164447"/>
                  <a:pt x="665661" y="157711"/>
                  <a:pt x="672379" y="157711"/>
                </a:cubicBezTo>
                <a:cubicBezTo>
                  <a:pt x="672379" y="157711"/>
                  <a:pt x="665661" y="164447"/>
                  <a:pt x="665661" y="171183"/>
                </a:cubicBezTo>
                <a:cubicBezTo>
                  <a:pt x="692529" y="164447"/>
                  <a:pt x="699247" y="171183"/>
                  <a:pt x="726114" y="157711"/>
                </a:cubicBezTo>
                <a:cubicBezTo>
                  <a:pt x="726114" y="157711"/>
                  <a:pt x="726114" y="157711"/>
                  <a:pt x="739548" y="177921"/>
                </a:cubicBezTo>
                <a:cubicBezTo>
                  <a:pt x="746264" y="171183"/>
                  <a:pt x="746264" y="164447"/>
                  <a:pt x="759698" y="177921"/>
                </a:cubicBezTo>
                <a:cubicBezTo>
                  <a:pt x="759698" y="171183"/>
                  <a:pt x="766416" y="171183"/>
                  <a:pt x="766416" y="164447"/>
                </a:cubicBezTo>
                <a:cubicBezTo>
                  <a:pt x="766416" y="150975"/>
                  <a:pt x="752982" y="164447"/>
                  <a:pt x="746264" y="157711"/>
                </a:cubicBezTo>
                <a:cubicBezTo>
                  <a:pt x="746264" y="144239"/>
                  <a:pt x="773134" y="150975"/>
                  <a:pt x="773134" y="157711"/>
                </a:cubicBezTo>
                <a:cubicBezTo>
                  <a:pt x="773134" y="144239"/>
                  <a:pt x="793284" y="157711"/>
                  <a:pt x="806718" y="137502"/>
                </a:cubicBezTo>
                <a:cubicBezTo>
                  <a:pt x="806718" y="144239"/>
                  <a:pt x="800002" y="144239"/>
                  <a:pt x="800002" y="144239"/>
                </a:cubicBezTo>
                <a:cubicBezTo>
                  <a:pt x="847020" y="157711"/>
                  <a:pt x="914192" y="103822"/>
                  <a:pt x="961209" y="130766"/>
                </a:cubicBezTo>
                <a:cubicBezTo>
                  <a:pt x="967927" y="124030"/>
                  <a:pt x="974643" y="117294"/>
                  <a:pt x="988077" y="117294"/>
                </a:cubicBezTo>
                <a:cubicBezTo>
                  <a:pt x="994795" y="124030"/>
                  <a:pt x="994795" y="130766"/>
                  <a:pt x="994795" y="137502"/>
                </a:cubicBezTo>
                <a:cubicBezTo>
                  <a:pt x="1001511" y="137502"/>
                  <a:pt x="1008229" y="137502"/>
                  <a:pt x="1008229" y="144239"/>
                </a:cubicBezTo>
                <a:cubicBezTo>
                  <a:pt x="1014947" y="144239"/>
                  <a:pt x="1028381" y="130766"/>
                  <a:pt x="1014947" y="124030"/>
                </a:cubicBezTo>
                <a:cubicBezTo>
                  <a:pt x="1014947" y="110558"/>
                  <a:pt x="1035097" y="130766"/>
                  <a:pt x="1021663" y="137502"/>
                </a:cubicBezTo>
                <a:cubicBezTo>
                  <a:pt x="1021663" y="157711"/>
                  <a:pt x="1041815" y="150975"/>
                  <a:pt x="1055249" y="150975"/>
                </a:cubicBezTo>
                <a:cubicBezTo>
                  <a:pt x="1055249" y="130766"/>
                  <a:pt x="1041815" y="144239"/>
                  <a:pt x="1035097" y="130766"/>
                </a:cubicBezTo>
                <a:cubicBezTo>
                  <a:pt x="1061964" y="130766"/>
                  <a:pt x="1075399" y="137502"/>
                  <a:pt x="1102266" y="117294"/>
                </a:cubicBezTo>
                <a:cubicBezTo>
                  <a:pt x="1115700" y="124030"/>
                  <a:pt x="1088833" y="117294"/>
                  <a:pt x="1088833" y="130766"/>
                </a:cubicBezTo>
                <a:cubicBezTo>
                  <a:pt x="1095550" y="157711"/>
                  <a:pt x="1108984" y="164447"/>
                  <a:pt x="1129136" y="177921"/>
                </a:cubicBezTo>
                <a:cubicBezTo>
                  <a:pt x="1115700" y="184657"/>
                  <a:pt x="1102266" y="150975"/>
                  <a:pt x="1082117" y="150975"/>
                </a:cubicBezTo>
                <a:cubicBezTo>
                  <a:pt x="1082117" y="177921"/>
                  <a:pt x="1041815" y="157711"/>
                  <a:pt x="1014947" y="157711"/>
                </a:cubicBezTo>
                <a:cubicBezTo>
                  <a:pt x="1014947" y="157711"/>
                  <a:pt x="1008229" y="164447"/>
                  <a:pt x="1008229" y="164447"/>
                </a:cubicBezTo>
                <a:cubicBezTo>
                  <a:pt x="1008229" y="171183"/>
                  <a:pt x="1008229" y="171183"/>
                  <a:pt x="1014947" y="171183"/>
                </a:cubicBezTo>
                <a:cubicBezTo>
                  <a:pt x="1001511" y="184657"/>
                  <a:pt x="967927" y="137502"/>
                  <a:pt x="961209" y="184657"/>
                </a:cubicBezTo>
                <a:cubicBezTo>
                  <a:pt x="967927" y="198130"/>
                  <a:pt x="981361" y="164447"/>
                  <a:pt x="981361" y="198130"/>
                </a:cubicBezTo>
                <a:cubicBezTo>
                  <a:pt x="988077" y="198130"/>
                  <a:pt x="1001511" y="177921"/>
                  <a:pt x="1001511" y="191393"/>
                </a:cubicBezTo>
                <a:cubicBezTo>
                  <a:pt x="954493" y="231810"/>
                  <a:pt x="887324" y="191393"/>
                  <a:pt x="847020" y="218338"/>
                </a:cubicBezTo>
                <a:cubicBezTo>
                  <a:pt x="867172" y="225074"/>
                  <a:pt x="887324" y="231810"/>
                  <a:pt x="900758" y="245282"/>
                </a:cubicBezTo>
                <a:cubicBezTo>
                  <a:pt x="900758" y="258755"/>
                  <a:pt x="887324" y="238546"/>
                  <a:pt x="894039" y="258755"/>
                </a:cubicBezTo>
                <a:cubicBezTo>
                  <a:pt x="894039" y="272227"/>
                  <a:pt x="920908" y="252019"/>
                  <a:pt x="927625" y="272227"/>
                </a:cubicBezTo>
                <a:cubicBezTo>
                  <a:pt x="934341" y="272227"/>
                  <a:pt x="914192" y="265491"/>
                  <a:pt x="920908" y="252019"/>
                </a:cubicBezTo>
                <a:cubicBezTo>
                  <a:pt x="927625" y="265491"/>
                  <a:pt x="947775" y="252019"/>
                  <a:pt x="934341" y="245282"/>
                </a:cubicBezTo>
                <a:cubicBezTo>
                  <a:pt x="961209" y="252019"/>
                  <a:pt x="1021663" y="292435"/>
                  <a:pt x="1048531" y="265491"/>
                </a:cubicBezTo>
                <a:cubicBezTo>
                  <a:pt x="1055249" y="272227"/>
                  <a:pt x="1035097" y="278963"/>
                  <a:pt x="1035097" y="292435"/>
                </a:cubicBezTo>
                <a:cubicBezTo>
                  <a:pt x="1055249" y="278963"/>
                  <a:pt x="1075399" y="272227"/>
                  <a:pt x="1095550" y="265491"/>
                </a:cubicBezTo>
                <a:cubicBezTo>
                  <a:pt x="1102266" y="272227"/>
                  <a:pt x="1088833" y="272227"/>
                  <a:pt x="1095550" y="285699"/>
                </a:cubicBezTo>
                <a:cubicBezTo>
                  <a:pt x="1108984" y="285699"/>
                  <a:pt x="1108984" y="278963"/>
                  <a:pt x="1108984" y="265491"/>
                </a:cubicBezTo>
                <a:cubicBezTo>
                  <a:pt x="1108984" y="278963"/>
                  <a:pt x="1135852" y="285699"/>
                  <a:pt x="1122418" y="299171"/>
                </a:cubicBezTo>
                <a:cubicBezTo>
                  <a:pt x="1135852" y="292435"/>
                  <a:pt x="1149286" y="278963"/>
                  <a:pt x="1169438" y="278963"/>
                </a:cubicBezTo>
                <a:cubicBezTo>
                  <a:pt x="1162720" y="285699"/>
                  <a:pt x="1162720" y="285699"/>
                  <a:pt x="1156004" y="292435"/>
                </a:cubicBezTo>
                <a:cubicBezTo>
                  <a:pt x="1182872" y="265491"/>
                  <a:pt x="1216456" y="285699"/>
                  <a:pt x="1236608" y="272227"/>
                </a:cubicBezTo>
                <a:cubicBezTo>
                  <a:pt x="1236608" y="278963"/>
                  <a:pt x="1236608" y="278963"/>
                  <a:pt x="1236608" y="285699"/>
                </a:cubicBezTo>
                <a:cubicBezTo>
                  <a:pt x="1303777" y="278963"/>
                  <a:pt x="1344079" y="299171"/>
                  <a:pt x="1404533" y="285699"/>
                </a:cubicBezTo>
                <a:cubicBezTo>
                  <a:pt x="1404533" y="292435"/>
                  <a:pt x="1397817" y="305907"/>
                  <a:pt x="1384383" y="299171"/>
                </a:cubicBezTo>
                <a:cubicBezTo>
                  <a:pt x="1397817" y="332852"/>
                  <a:pt x="1431400" y="305907"/>
                  <a:pt x="1458268" y="312644"/>
                </a:cubicBezTo>
                <a:cubicBezTo>
                  <a:pt x="1464986" y="312644"/>
                  <a:pt x="1471702" y="326116"/>
                  <a:pt x="1471702" y="326116"/>
                </a:cubicBezTo>
                <a:cubicBezTo>
                  <a:pt x="1478420" y="326116"/>
                  <a:pt x="1485136" y="305907"/>
                  <a:pt x="1485136" y="305907"/>
                </a:cubicBezTo>
                <a:cubicBezTo>
                  <a:pt x="1491854" y="305907"/>
                  <a:pt x="1525440" y="305907"/>
                  <a:pt x="1532156" y="326116"/>
                </a:cubicBezTo>
                <a:cubicBezTo>
                  <a:pt x="1518722" y="326116"/>
                  <a:pt x="1498572" y="319380"/>
                  <a:pt x="1491854" y="332852"/>
                </a:cubicBezTo>
                <a:cubicBezTo>
                  <a:pt x="1498572" y="353060"/>
                  <a:pt x="1532156" y="346324"/>
                  <a:pt x="1532156" y="380005"/>
                </a:cubicBezTo>
                <a:cubicBezTo>
                  <a:pt x="1512006" y="366533"/>
                  <a:pt x="1512006" y="366533"/>
                  <a:pt x="1491854" y="366533"/>
                </a:cubicBezTo>
                <a:cubicBezTo>
                  <a:pt x="1485136" y="353060"/>
                  <a:pt x="1491854" y="346324"/>
                  <a:pt x="1498572" y="353060"/>
                </a:cubicBezTo>
                <a:cubicBezTo>
                  <a:pt x="1498572" y="346324"/>
                  <a:pt x="1491854" y="346324"/>
                  <a:pt x="1491854" y="339588"/>
                </a:cubicBezTo>
                <a:cubicBezTo>
                  <a:pt x="1451552" y="400213"/>
                  <a:pt x="1377665" y="285699"/>
                  <a:pt x="1330645" y="373269"/>
                </a:cubicBezTo>
                <a:cubicBezTo>
                  <a:pt x="1310495" y="339588"/>
                  <a:pt x="1256759" y="359796"/>
                  <a:pt x="1229890" y="359796"/>
                </a:cubicBezTo>
                <a:cubicBezTo>
                  <a:pt x="1229890" y="353060"/>
                  <a:pt x="1236608" y="353060"/>
                  <a:pt x="1236608" y="339588"/>
                </a:cubicBezTo>
                <a:cubicBezTo>
                  <a:pt x="1216456" y="339588"/>
                  <a:pt x="1223174" y="346324"/>
                  <a:pt x="1216456" y="359796"/>
                </a:cubicBezTo>
                <a:cubicBezTo>
                  <a:pt x="1209740" y="353060"/>
                  <a:pt x="1209740" y="353060"/>
                  <a:pt x="1189588" y="359796"/>
                </a:cubicBezTo>
                <a:cubicBezTo>
                  <a:pt x="1182872" y="326116"/>
                  <a:pt x="1156004" y="353060"/>
                  <a:pt x="1149286" y="332852"/>
                </a:cubicBezTo>
                <a:cubicBezTo>
                  <a:pt x="1142570" y="332852"/>
                  <a:pt x="1142570" y="332852"/>
                  <a:pt x="1142570" y="332852"/>
                </a:cubicBezTo>
                <a:cubicBezTo>
                  <a:pt x="1135852" y="353060"/>
                  <a:pt x="1149286" y="353060"/>
                  <a:pt x="1156004" y="359796"/>
                </a:cubicBezTo>
                <a:cubicBezTo>
                  <a:pt x="1122418" y="353060"/>
                  <a:pt x="1068683" y="353060"/>
                  <a:pt x="1035097" y="319380"/>
                </a:cubicBezTo>
                <a:cubicBezTo>
                  <a:pt x="1028381" y="326116"/>
                  <a:pt x="1028381" y="339588"/>
                  <a:pt x="1021663" y="339588"/>
                </a:cubicBezTo>
                <a:cubicBezTo>
                  <a:pt x="1014947" y="312644"/>
                  <a:pt x="994795" y="346324"/>
                  <a:pt x="1001511" y="326116"/>
                </a:cubicBezTo>
                <a:cubicBezTo>
                  <a:pt x="988077" y="339588"/>
                  <a:pt x="974643" y="339588"/>
                  <a:pt x="961209" y="359796"/>
                </a:cubicBezTo>
                <a:cubicBezTo>
                  <a:pt x="941059" y="359796"/>
                  <a:pt x="974643" y="339588"/>
                  <a:pt x="954493" y="346324"/>
                </a:cubicBezTo>
                <a:cubicBezTo>
                  <a:pt x="954493" y="332852"/>
                  <a:pt x="967927" y="339588"/>
                  <a:pt x="974643" y="339588"/>
                </a:cubicBezTo>
                <a:cubicBezTo>
                  <a:pt x="954493" y="319380"/>
                  <a:pt x="941059" y="312644"/>
                  <a:pt x="907473" y="326116"/>
                </a:cubicBezTo>
                <a:cubicBezTo>
                  <a:pt x="914192" y="339588"/>
                  <a:pt x="934341" y="339588"/>
                  <a:pt x="941059" y="346324"/>
                </a:cubicBezTo>
                <a:cubicBezTo>
                  <a:pt x="941059" y="366533"/>
                  <a:pt x="927625" y="359796"/>
                  <a:pt x="927625" y="380005"/>
                </a:cubicBezTo>
                <a:cubicBezTo>
                  <a:pt x="900758" y="373269"/>
                  <a:pt x="914192" y="406949"/>
                  <a:pt x="894039" y="393477"/>
                </a:cubicBezTo>
                <a:cubicBezTo>
                  <a:pt x="900758" y="400213"/>
                  <a:pt x="900758" y="400213"/>
                  <a:pt x="907473" y="400213"/>
                </a:cubicBezTo>
                <a:cubicBezTo>
                  <a:pt x="900758" y="420422"/>
                  <a:pt x="880606" y="413685"/>
                  <a:pt x="860454" y="413685"/>
                </a:cubicBezTo>
                <a:cubicBezTo>
                  <a:pt x="867172" y="447366"/>
                  <a:pt x="873888" y="406949"/>
                  <a:pt x="894039" y="420422"/>
                </a:cubicBezTo>
                <a:cubicBezTo>
                  <a:pt x="894039" y="427158"/>
                  <a:pt x="887324" y="427158"/>
                  <a:pt x="887324" y="433894"/>
                </a:cubicBezTo>
                <a:cubicBezTo>
                  <a:pt x="927625" y="454102"/>
                  <a:pt x="954493" y="474311"/>
                  <a:pt x="988077" y="487783"/>
                </a:cubicBezTo>
                <a:cubicBezTo>
                  <a:pt x="1001511" y="447366"/>
                  <a:pt x="1014947" y="507993"/>
                  <a:pt x="1041815" y="507993"/>
                </a:cubicBezTo>
                <a:cubicBezTo>
                  <a:pt x="1035097" y="507993"/>
                  <a:pt x="1026701" y="507993"/>
                  <a:pt x="1020824" y="511361"/>
                </a:cubicBezTo>
                <a:lnTo>
                  <a:pt x="1014979" y="534803"/>
                </a:lnTo>
                <a:lnTo>
                  <a:pt x="1014876" y="534907"/>
                </a:lnTo>
                <a:lnTo>
                  <a:pt x="1004871" y="530727"/>
                </a:lnTo>
                <a:cubicBezTo>
                  <a:pt x="1003191" y="526517"/>
                  <a:pt x="1001513" y="521465"/>
                  <a:pt x="994795" y="521465"/>
                </a:cubicBezTo>
                <a:cubicBezTo>
                  <a:pt x="994795" y="534938"/>
                  <a:pt x="1001511" y="534938"/>
                  <a:pt x="1008229" y="541674"/>
                </a:cubicBezTo>
                <a:lnTo>
                  <a:pt x="1014876" y="534907"/>
                </a:lnTo>
                <a:lnTo>
                  <a:pt x="1014947" y="534938"/>
                </a:lnTo>
                <a:lnTo>
                  <a:pt x="1014979" y="534803"/>
                </a:lnTo>
                <a:lnTo>
                  <a:pt x="1022397" y="527254"/>
                </a:lnTo>
                <a:cubicBezTo>
                  <a:pt x="1035938" y="521885"/>
                  <a:pt x="1048531" y="538306"/>
                  <a:pt x="1068683" y="528202"/>
                </a:cubicBezTo>
                <a:cubicBezTo>
                  <a:pt x="1061964" y="514729"/>
                  <a:pt x="1055249" y="534938"/>
                  <a:pt x="1048531" y="528202"/>
                </a:cubicBezTo>
                <a:cubicBezTo>
                  <a:pt x="1048531" y="528202"/>
                  <a:pt x="1048531" y="514729"/>
                  <a:pt x="1048531" y="507993"/>
                </a:cubicBezTo>
                <a:cubicBezTo>
                  <a:pt x="1075399" y="507993"/>
                  <a:pt x="1068683" y="521465"/>
                  <a:pt x="1075399" y="541674"/>
                </a:cubicBezTo>
                <a:cubicBezTo>
                  <a:pt x="1095550" y="521465"/>
                  <a:pt x="1108984" y="528202"/>
                  <a:pt x="1142570" y="534938"/>
                </a:cubicBezTo>
                <a:cubicBezTo>
                  <a:pt x="1149286" y="528202"/>
                  <a:pt x="1135852" y="521465"/>
                  <a:pt x="1142570" y="514729"/>
                </a:cubicBezTo>
                <a:cubicBezTo>
                  <a:pt x="1149286" y="521465"/>
                  <a:pt x="1162720" y="514729"/>
                  <a:pt x="1162720" y="541674"/>
                </a:cubicBezTo>
                <a:cubicBezTo>
                  <a:pt x="1176154" y="541674"/>
                  <a:pt x="1176154" y="528202"/>
                  <a:pt x="1182872" y="534938"/>
                </a:cubicBezTo>
                <a:cubicBezTo>
                  <a:pt x="1182872" y="528202"/>
                  <a:pt x="1182872" y="521465"/>
                  <a:pt x="1176154" y="514729"/>
                </a:cubicBezTo>
                <a:cubicBezTo>
                  <a:pt x="1189588" y="507993"/>
                  <a:pt x="1216456" y="555146"/>
                  <a:pt x="1229890" y="514729"/>
                </a:cubicBezTo>
                <a:cubicBezTo>
                  <a:pt x="1250042" y="534938"/>
                  <a:pt x="1297061" y="541674"/>
                  <a:pt x="1330645" y="521465"/>
                </a:cubicBezTo>
                <a:cubicBezTo>
                  <a:pt x="1323929" y="534938"/>
                  <a:pt x="1323929" y="534938"/>
                  <a:pt x="1330645" y="548410"/>
                </a:cubicBezTo>
                <a:cubicBezTo>
                  <a:pt x="1344079" y="534938"/>
                  <a:pt x="1377665" y="534938"/>
                  <a:pt x="1384383" y="561882"/>
                </a:cubicBezTo>
                <a:cubicBezTo>
                  <a:pt x="1397817" y="555146"/>
                  <a:pt x="1411250" y="548410"/>
                  <a:pt x="1424685" y="541674"/>
                </a:cubicBezTo>
                <a:cubicBezTo>
                  <a:pt x="1424685" y="528202"/>
                  <a:pt x="1404533" y="541674"/>
                  <a:pt x="1411250" y="521465"/>
                </a:cubicBezTo>
                <a:cubicBezTo>
                  <a:pt x="1411250" y="528202"/>
                  <a:pt x="1431400" y="534938"/>
                  <a:pt x="1438119" y="521465"/>
                </a:cubicBezTo>
                <a:cubicBezTo>
                  <a:pt x="1444834" y="528202"/>
                  <a:pt x="1451552" y="534938"/>
                  <a:pt x="1444834" y="548410"/>
                </a:cubicBezTo>
                <a:cubicBezTo>
                  <a:pt x="1458268" y="548410"/>
                  <a:pt x="1471702" y="541674"/>
                  <a:pt x="1485136" y="541674"/>
                </a:cubicBezTo>
                <a:cubicBezTo>
                  <a:pt x="1478420" y="521465"/>
                  <a:pt x="1464986" y="541674"/>
                  <a:pt x="1464986" y="514729"/>
                </a:cubicBezTo>
                <a:cubicBezTo>
                  <a:pt x="1424685" y="521465"/>
                  <a:pt x="1391099" y="474311"/>
                  <a:pt x="1364231" y="507993"/>
                </a:cubicBezTo>
                <a:cubicBezTo>
                  <a:pt x="1357513" y="494519"/>
                  <a:pt x="1323929" y="494519"/>
                  <a:pt x="1323929" y="507993"/>
                </a:cubicBezTo>
                <a:cubicBezTo>
                  <a:pt x="1317211" y="474311"/>
                  <a:pt x="1297061" y="481047"/>
                  <a:pt x="1276909" y="494519"/>
                </a:cubicBezTo>
                <a:cubicBezTo>
                  <a:pt x="1276909" y="454102"/>
                  <a:pt x="1283627" y="447366"/>
                  <a:pt x="1283627" y="400213"/>
                </a:cubicBezTo>
                <a:cubicBezTo>
                  <a:pt x="1290343" y="393477"/>
                  <a:pt x="1297061" y="380005"/>
                  <a:pt x="1303777" y="373269"/>
                </a:cubicBezTo>
                <a:cubicBezTo>
                  <a:pt x="1323929" y="400213"/>
                  <a:pt x="1337363" y="380005"/>
                  <a:pt x="1357513" y="386741"/>
                </a:cubicBezTo>
                <a:cubicBezTo>
                  <a:pt x="1344079" y="420422"/>
                  <a:pt x="1404533" y="413685"/>
                  <a:pt x="1391099" y="393477"/>
                </a:cubicBezTo>
                <a:cubicBezTo>
                  <a:pt x="1404533" y="400213"/>
                  <a:pt x="1411250" y="420422"/>
                  <a:pt x="1424685" y="433894"/>
                </a:cubicBezTo>
                <a:cubicBezTo>
                  <a:pt x="1431400" y="433894"/>
                  <a:pt x="1431400" y="413685"/>
                  <a:pt x="1438119" y="413685"/>
                </a:cubicBezTo>
                <a:cubicBezTo>
                  <a:pt x="1438119" y="433894"/>
                  <a:pt x="1458268" y="427158"/>
                  <a:pt x="1478420" y="427158"/>
                </a:cubicBezTo>
                <a:cubicBezTo>
                  <a:pt x="1478420" y="420422"/>
                  <a:pt x="1471702" y="413685"/>
                  <a:pt x="1464986" y="413685"/>
                </a:cubicBezTo>
                <a:cubicBezTo>
                  <a:pt x="1491854" y="413685"/>
                  <a:pt x="1538874" y="406949"/>
                  <a:pt x="1559024" y="427158"/>
                </a:cubicBezTo>
                <a:cubicBezTo>
                  <a:pt x="1565742" y="427158"/>
                  <a:pt x="1565742" y="413685"/>
                  <a:pt x="1565742" y="406949"/>
                </a:cubicBezTo>
                <a:cubicBezTo>
                  <a:pt x="1606044" y="440630"/>
                  <a:pt x="1646345" y="440630"/>
                  <a:pt x="1700081" y="440630"/>
                </a:cubicBezTo>
                <a:cubicBezTo>
                  <a:pt x="1693365" y="440630"/>
                  <a:pt x="1693365" y="447366"/>
                  <a:pt x="1693365" y="454102"/>
                </a:cubicBezTo>
                <a:cubicBezTo>
                  <a:pt x="1713515" y="460838"/>
                  <a:pt x="1720233" y="447366"/>
                  <a:pt x="1740385" y="467574"/>
                </a:cubicBezTo>
                <a:cubicBezTo>
                  <a:pt x="1706799" y="467574"/>
                  <a:pt x="1693365" y="494519"/>
                  <a:pt x="1653063" y="487783"/>
                </a:cubicBezTo>
                <a:cubicBezTo>
                  <a:pt x="1666497" y="514729"/>
                  <a:pt x="1693365" y="487783"/>
                  <a:pt x="1706799" y="521465"/>
                </a:cubicBezTo>
                <a:cubicBezTo>
                  <a:pt x="1693365" y="487783"/>
                  <a:pt x="1720233" y="501257"/>
                  <a:pt x="1733667" y="521465"/>
                </a:cubicBezTo>
                <a:cubicBezTo>
                  <a:pt x="1747101" y="501257"/>
                  <a:pt x="1760535" y="514729"/>
                  <a:pt x="1773968" y="501257"/>
                </a:cubicBezTo>
                <a:cubicBezTo>
                  <a:pt x="1780686" y="514729"/>
                  <a:pt x="1767252" y="521465"/>
                  <a:pt x="1773968" y="521465"/>
                </a:cubicBezTo>
                <a:cubicBezTo>
                  <a:pt x="1767252" y="534938"/>
                  <a:pt x="1720233" y="514729"/>
                  <a:pt x="1713515" y="548410"/>
                </a:cubicBezTo>
                <a:cubicBezTo>
                  <a:pt x="1700081" y="555146"/>
                  <a:pt x="1713515" y="541674"/>
                  <a:pt x="1706799" y="528202"/>
                </a:cubicBezTo>
                <a:cubicBezTo>
                  <a:pt x="1693365" y="534938"/>
                  <a:pt x="1700081" y="555146"/>
                  <a:pt x="1693365" y="561882"/>
                </a:cubicBezTo>
                <a:cubicBezTo>
                  <a:pt x="1713515" y="548410"/>
                  <a:pt x="1733667" y="575354"/>
                  <a:pt x="1747101" y="548410"/>
                </a:cubicBezTo>
                <a:cubicBezTo>
                  <a:pt x="1794120" y="568618"/>
                  <a:pt x="1847856" y="575354"/>
                  <a:pt x="1881442" y="541674"/>
                </a:cubicBezTo>
                <a:cubicBezTo>
                  <a:pt x="1874724" y="561882"/>
                  <a:pt x="1888158" y="555146"/>
                  <a:pt x="1888158" y="561882"/>
                </a:cubicBezTo>
                <a:cubicBezTo>
                  <a:pt x="1915026" y="548410"/>
                  <a:pt x="1962045" y="575354"/>
                  <a:pt x="1975479" y="528202"/>
                </a:cubicBezTo>
                <a:cubicBezTo>
                  <a:pt x="1982197" y="521465"/>
                  <a:pt x="1975479" y="541674"/>
                  <a:pt x="1982197" y="555146"/>
                </a:cubicBezTo>
                <a:cubicBezTo>
                  <a:pt x="1935177" y="582090"/>
                  <a:pt x="1901592" y="548410"/>
                  <a:pt x="1868008" y="588827"/>
                </a:cubicBezTo>
                <a:cubicBezTo>
                  <a:pt x="1868008" y="602299"/>
                  <a:pt x="1894876" y="588827"/>
                  <a:pt x="1881442" y="609035"/>
                </a:cubicBezTo>
                <a:cubicBezTo>
                  <a:pt x="1935177" y="595563"/>
                  <a:pt x="2009065" y="609035"/>
                  <a:pt x="2042649" y="595563"/>
                </a:cubicBezTo>
                <a:cubicBezTo>
                  <a:pt x="2049367" y="615771"/>
                  <a:pt x="2029215" y="595563"/>
                  <a:pt x="2029215" y="609035"/>
                </a:cubicBezTo>
                <a:cubicBezTo>
                  <a:pt x="2082951" y="595563"/>
                  <a:pt x="2150122" y="629243"/>
                  <a:pt x="2190424" y="588827"/>
                </a:cubicBezTo>
                <a:cubicBezTo>
                  <a:pt x="2190424" y="602299"/>
                  <a:pt x="2176990" y="595563"/>
                  <a:pt x="2176990" y="609035"/>
                </a:cubicBezTo>
                <a:cubicBezTo>
                  <a:pt x="2203858" y="588827"/>
                  <a:pt x="2224010" y="649452"/>
                  <a:pt x="2250878" y="609035"/>
                </a:cubicBezTo>
                <a:cubicBezTo>
                  <a:pt x="2257594" y="615771"/>
                  <a:pt x="2257594" y="629243"/>
                  <a:pt x="2264312" y="635979"/>
                </a:cubicBezTo>
                <a:cubicBezTo>
                  <a:pt x="2277746" y="629243"/>
                  <a:pt x="2297895" y="615771"/>
                  <a:pt x="2311329" y="622507"/>
                </a:cubicBezTo>
                <a:cubicBezTo>
                  <a:pt x="2311329" y="629243"/>
                  <a:pt x="2304613" y="629243"/>
                  <a:pt x="2297895" y="629243"/>
                </a:cubicBezTo>
                <a:cubicBezTo>
                  <a:pt x="2297895" y="629243"/>
                  <a:pt x="2304613" y="629243"/>
                  <a:pt x="2311329" y="629243"/>
                </a:cubicBezTo>
                <a:cubicBezTo>
                  <a:pt x="2284461" y="696605"/>
                  <a:pt x="2412085" y="635979"/>
                  <a:pt x="2438953" y="629243"/>
                </a:cubicBezTo>
                <a:cubicBezTo>
                  <a:pt x="2445671" y="629243"/>
                  <a:pt x="2438953" y="635979"/>
                  <a:pt x="2438953" y="642716"/>
                </a:cubicBezTo>
                <a:cubicBezTo>
                  <a:pt x="2499406" y="642716"/>
                  <a:pt x="2546426" y="629243"/>
                  <a:pt x="2606880" y="635979"/>
                </a:cubicBezTo>
                <a:cubicBezTo>
                  <a:pt x="2613596" y="635979"/>
                  <a:pt x="2606880" y="629243"/>
                  <a:pt x="2606880" y="629243"/>
                </a:cubicBezTo>
                <a:cubicBezTo>
                  <a:pt x="2620314" y="629243"/>
                  <a:pt x="2660615" y="669660"/>
                  <a:pt x="2680767" y="629243"/>
                </a:cubicBezTo>
                <a:cubicBezTo>
                  <a:pt x="2680767" y="635979"/>
                  <a:pt x="2674049" y="642716"/>
                  <a:pt x="2674049" y="649452"/>
                </a:cubicBezTo>
                <a:cubicBezTo>
                  <a:pt x="2687483" y="642716"/>
                  <a:pt x="2687483" y="622507"/>
                  <a:pt x="2700917" y="622507"/>
                </a:cubicBezTo>
                <a:cubicBezTo>
                  <a:pt x="2700917" y="629243"/>
                  <a:pt x="2700917" y="635979"/>
                  <a:pt x="2694201" y="642716"/>
                </a:cubicBezTo>
                <a:cubicBezTo>
                  <a:pt x="2721069" y="662924"/>
                  <a:pt x="2747937" y="629243"/>
                  <a:pt x="2761371" y="642716"/>
                </a:cubicBezTo>
                <a:cubicBezTo>
                  <a:pt x="2768087" y="642716"/>
                  <a:pt x="2768087" y="635979"/>
                  <a:pt x="2781521" y="635979"/>
                </a:cubicBezTo>
                <a:cubicBezTo>
                  <a:pt x="2781521" y="615771"/>
                  <a:pt x="2768087" y="622507"/>
                  <a:pt x="2774805" y="609035"/>
                </a:cubicBezTo>
                <a:cubicBezTo>
                  <a:pt x="2774805" y="615771"/>
                  <a:pt x="2781521" y="615771"/>
                  <a:pt x="2788239" y="615771"/>
                </a:cubicBezTo>
                <a:cubicBezTo>
                  <a:pt x="2788239" y="615771"/>
                  <a:pt x="2788239" y="629243"/>
                  <a:pt x="2781521" y="629243"/>
                </a:cubicBezTo>
                <a:cubicBezTo>
                  <a:pt x="2781521" y="642716"/>
                  <a:pt x="2794954" y="622507"/>
                  <a:pt x="2794954" y="642716"/>
                </a:cubicBezTo>
                <a:cubicBezTo>
                  <a:pt x="2801672" y="629243"/>
                  <a:pt x="2808390" y="629243"/>
                  <a:pt x="2815106" y="615771"/>
                </a:cubicBezTo>
                <a:cubicBezTo>
                  <a:pt x="2815106" y="622507"/>
                  <a:pt x="2815106" y="629243"/>
                  <a:pt x="2815106" y="642716"/>
                </a:cubicBezTo>
                <a:cubicBezTo>
                  <a:pt x="2862126" y="649452"/>
                  <a:pt x="2895710" y="635979"/>
                  <a:pt x="2942730" y="622507"/>
                </a:cubicBezTo>
                <a:cubicBezTo>
                  <a:pt x="2956164" y="649452"/>
                  <a:pt x="2996465" y="656188"/>
                  <a:pt x="3023333" y="649452"/>
                </a:cubicBezTo>
                <a:cubicBezTo>
                  <a:pt x="3009899" y="669660"/>
                  <a:pt x="3050203" y="656188"/>
                  <a:pt x="3056919" y="669660"/>
                </a:cubicBezTo>
                <a:cubicBezTo>
                  <a:pt x="3056919" y="669660"/>
                  <a:pt x="3056919" y="669660"/>
                  <a:pt x="3063637" y="669660"/>
                </a:cubicBezTo>
                <a:cubicBezTo>
                  <a:pt x="3063637" y="649452"/>
                  <a:pt x="3050203" y="656188"/>
                  <a:pt x="3056919" y="642716"/>
                </a:cubicBezTo>
                <a:cubicBezTo>
                  <a:pt x="3070353" y="649452"/>
                  <a:pt x="3077071" y="662924"/>
                  <a:pt x="3083787" y="676396"/>
                </a:cubicBezTo>
                <a:cubicBezTo>
                  <a:pt x="3070353" y="656188"/>
                  <a:pt x="3077071" y="683132"/>
                  <a:pt x="3056919" y="676396"/>
                </a:cubicBezTo>
                <a:cubicBezTo>
                  <a:pt x="3070353" y="689868"/>
                  <a:pt x="3090505" y="676396"/>
                  <a:pt x="3097221" y="676396"/>
                </a:cubicBezTo>
                <a:cubicBezTo>
                  <a:pt x="3097221" y="662924"/>
                  <a:pt x="3090505" y="662924"/>
                  <a:pt x="3083787" y="662924"/>
                </a:cubicBezTo>
                <a:cubicBezTo>
                  <a:pt x="3097221" y="669660"/>
                  <a:pt x="3157674" y="642716"/>
                  <a:pt x="3171108" y="676396"/>
                </a:cubicBezTo>
                <a:cubicBezTo>
                  <a:pt x="3184542" y="662924"/>
                  <a:pt x="3164392" y="656188"/>
                  <a:pt x="3177826" y="635979"/>
                </a:cubicBezTo>
                <a:cubicBezTo>
                  <a:pt x="3150956" y="642716"/>
                  <a:pt x="3117373" y="656188"/>
                  <a:pt x="3097221" y="615771"/>
                </a:cubicBezTo>
                <a:cubicBezTo>
                  <a:pt x="3117373" y="622507"/>
                  <a:pt x="3124089" y="609035"/>
                  <a:pt x="3124089" y="595563"/>
                </a:cubicBezTo>
                <a:cubicBezTo>
                  <a:pt x="3144240" y="595563"/>
                  <a:pt x="3164392" y="588827"/>
                  <a:pt x="3171108" y="609035"/>
                </a:cubicBezTo>
                <a:cubicBezTo>
                  <a:pt x="3177826" y="602299"/>
                  <a:pt x="3184542" y="595563"/>
                  <a:pt x="3191260" y="588827"/>
                </a:cubicBezTo>
                <a:cubicBezTo>
                  <a:pt x="3221486" y="598931"/>
                  <a:pt x="3251712" y="582512"/>
                  <a:pt x="3276272" y="590720"/>
                </a:cubicBezTo>
                <a:lnTo>
                  <a:pt x="3289255" y="601307"/>
                </a:lnTo>
                <a:lnTo>
                  <a:pt x="3285298" y="602299"/>
                </a:lnTo>
                <a:cubicBezTo>
                  <a:pt x="3292016" y="615771"/>
                  <a:pt x="3298732" y="609035"/>
                  <a:pt x="3312165" y="609035"/>
                </a:cubicBezTo>
                <a:cubicBezTo>
                  <a:pt x="3312165" y="602299"/>
                  <a:pt x="3312165" y="602299"/>
                  <a:pt x="3312165" y="595563"/>
                </a:cubicBezTo>
                <a:cubicBezTo>
                  <a:pt x="3332317" y="602299"/>
                  <a:pt x="3386053" y="561882"/>
                  <a:pt x="3412921" y="595563"/>
                </a:cubicBezTo>
                <a:cubicBezTo>
                  <a:pt x="3433073" y="568618"/>
                  <a:pt x="3480091" y="609035"/>
                  <a:pt x="3493524" y="575354"/>
                </a:cubicBezTo>
                <a:cubicBezTo>
                  <a:pt x="3500242" y="582090"/>
                  <a:pt x="3500242" y="595563"/>
                  <a:pt x="3520392" y="602299"/>
                </a:cubicBezTo>
                <a:cubicBezTo>
                  <a:pt x="3520392" y="588827"/>
                  <a:pt x="3533828" y="575354"/>
                  <a:pt x="3533828" y="602299"/>
                </a:cubicBezTo>
                <a:cubicBezTo>
                  <a:pt x="3594280" y="575354"/>
                  <a:pt x="3681601" y="622507"/>
                  <a:pt x="3728621" y="568618"/>
                </a:cubicBezTo>
                <a:cubicBezTo>
                  <a:pt x="3735337" y="568618"/>
                  <a:pt x="3735337" y="582090"/>
                  <a:pt x="3748771" y="582090"/>
                </a:cubicBezTo>
                <a:cubicBezTo>
                  <a:pt x="3748771" y="575354"/>
                  <a:pt x="3742055" y="575354"/>
                  <a:pt x="3742055" y="561882"/>
                </a:cubicBezTo>
                <a:cubicBezTo>
                  <a:pt x="3755489" y="582090"/>
                  <a:pt x="3762205" y="568618"/>
                  <a:pt x="3768923" y="575354"/>
                </a:cubicBezTo>
                <a:cubicBezTo>
                  <a:pt x="3775641" y="582090"/>
                  <a:pt x="3748771" y="595563"/>
                  <a:pt x="3768923" y="602299"/>
                </a:cubicBezTo>
                <a:cubicBezTo>
                  <a:pt x="3762205" y="609035"/>
                  <a:pt x="3748771" y="582090"/>
                  <a:pt x="3728621" y="588827"/>
                </a:cubicBezTo>
                <a:cubicBezTo>
                  <a:pt x="3735337" y="595563"/>
                  <a:pt x="3748771" y="595563"/>
                  <a:pt x="3755489" y="602299"/>
                </a:cubicBezTo>
                <a:cubicBezTo>
                  <a:pt x="3748771" y="615771"/>
                  <a:pt x="3735337" y="595563"/>
                  <a:pt x="3728621" y="602299"/>
                </a:cubicBezTo>
                <a:cubicBezTo>
                  <a:pt x="3742055" y="615771"/>
                  <a:pt x="3762205" y="615771"/>
                  <a:pt x="3782357" y="622507"/>
                </a:cubicBezTo>
                <a:cubicBezTo>
                  <a:pt x="3701753" y="635979"/>
                  <a:pt x="3600998" y="588827"/>
                  <a:pt x="3513676" y="629243"/>
                </a:cubicBezTo>
                <a:cubicBezTo>
                  <a:pt x="3506958" y="629243"/>
                  <a:pt x="3500242" y="615771"/>
                  <a:pt x="3493524" y="609035"/>
                </a:cubicBezTo>
                <a:cubicBezTo>
                  <a:pt x="3480091" y="615771"/>
                  <a:pt x="3486808" y="629243"/>
                  <a:pt x="3473375" y="629243"/>
                </a:cubicBezTo>
                <a:cubicBezTo>
                  <a:pt x="3473375" y="595563"/>
                  <a:pt x="3446507" y="649452"/>
                  <a:pt x="3446507" y="609035"/>
                </a:cubicBezTo>
                <a:cubicBezTo>
                  <a:pt x="3439789" y="629243"/>
                  <a:pt x="3426355" y="635979"/>
                  <a:pt x="3419639" y="642716"/>
                </a:cubicBezTo>
                <a:cubicBezTo>
                  <a:pt x="3412921" y="642716"/>
                  <a:pt x="3412921" y="635979"/>
                  <a:pt x="3406205" y="629243"/>
                </a:cubicBezTo>
                <a:cubicBezTo>
                  <a:pt x="3412921" y="662924"/>
                  <a:pt x="3339033" y="635979"/>
                  <a:pt x="3339033" y="649452"/>
                </a:cubicBezTo>
                <a:cubicBezTo>
                  <a:pt x="3318883" y="642716"/>
                  <a:pt x="3298732" y="649452"/>
                  <a:pt x="3271864" y="649452"/>
                </a:cubicBezTo>
                <a:cubicBezTo>
                  <a:pt x="3278580" y="683132"/>
                  <a:pt x="3325599" y="669660"/>
                  <a:pt x="3332317" y="662924"/>
                </a:cubicBezTo>
                <a:cubicBezTo>
                  <a:pt x="3352467" y="683132"/>
                  <a:pt x="3386053" y="676396"/>
                  <a:pt x="3406205" y="676396"/>
                </a:cubicBezTo>
                <a:cubicBezTo>
                  <a:pt x="3406205" y="696605"/>
                  <a:pt x="3392769" y="683132"/>
                  <a:pt x="3392769" y="696605"/>
                </a:cubicBezTo>
                <a:cubicBezTo>
                  <a:pt x="3392769" y="703341"/>
                  <a:pt x="3399487" y="703341"/>
                  <a:pt x="3399487" y="716813"/>
                </a:cubicBezTo>
                <a:cubicBezTo>
                  <a:pt x="3412921" y="710077"/>
                  <a:pt x="3439789" y="716813"/>
                  <a:pt x="3439789" y="696605"/>
                </a:cubicBezTo>
                <a:cubicBezTo>
                  <a:pt x="3480091" y="710077"/>
                  <a:pt x="3506958" y="696605"/>
                  <a:pt x="3547262" y="730285"/>
                </a:cubicBezTo>
                <a:cubicBezTo>
                  <a:pt x="3553978" y="730285"/>
                  <a:pt x="3557336" y="726917"/>
                  <a:pt x="3561535" y="724392"/>
                </a:cubicBezTo>
                <a:lnTo>
                  <a:pt x="3568370" y="724094"/>
                </a:lnTo>
                <a:lnTo>
                  <a:pt x="3592600" y="737864"/>
                </a:lnTo>
                <a:cubicBezTo>
                  <a:pt x="3602676" y="740389"/>
                  <a:pt x="3614432" y="740389"/>
                  <a:pt x="3627866" y="737021"/>
                </a:cubicBezTo>
                <a:cubicBezTo>
                  <a:pt x="3627866" y="723549"/>
                  <a:pt x="3614432" y="737021"/>
                  <a:pt x="3600998" y="730285"/>
                </a:cubicBezTo>
                <a:cubicBezTo>
                  <a:pt x="3607714" y="696605"/>
                  <a:pt x="3634582" y="730285"/>
                  <a:pt x="3654733" y="716813"/>
                </a:cubicBezTo>
                <a:cubicBezTo>
                  <a:pt x="3648018" y="723549"/>
                  <a:pt x="3648018" y="730285"/>
                  <a:pt x="3641300" y="730285"/>
                </a:cubicBezTo>
                <a:cubicBezTo>
                  <a:pt x="3661451" y="743757"/>
                  <a:pt x="3695035" y="757230"/>
                  <a:pt x="3715187" y="743757"/>
                </a:cubicBezTo>
                <a:cubicBezTo>
                  <a:pt x="3721903" y="730285"/>
                  <a:pt x="3701753" y="743757"/>
                  <a:pt x="3708469" y="723549"/>
                </a:cubicBezTo>
                <a:cubicBezTo>
                  <a:pt x="3715187" y="723549"/>
                  <a:pt x="3728621" y="750494"/>
                  <a:pt x="3728621" y="723549"/>
                </a:cubicBezTo>
                <a:cubicBezTo>
                  <a:pt x="3742055" y="737021"/>
                  <a:pt x="3762205" y="737021"/>
                  <a:pt x="3775641" y="723549"/>
                </a:cubicBezTo>
                <a:cubicBezTo>
                  <a:pt x="3782357" y="737021"/>
                  <a:pt x="3789075" y="737021"/>
                  <a:pt x="3802509" y="730285"/>
                </a:cubicBezTo>
                <a:cubicBezTo>
                  <a:pt x="3782357" y="743757"/>
                  <a:pt x="3762205" y="737021"/>
                  <a:pt x="3728621" y="750494"/>
                </a:cubicBezTo>
                <a:cubicBezTo>
                  <a:pt x="3742055" y="770702"/>
                  <a:pt x="3762205" y="770702"/>
                  <a:pt x="3775641" y="757230"/>
                </a:cubicBezTo>
                <a:cubicBezTo>
                  <a:pt x="3775641" y="790910"/>
                  <a:pt x="3842810" y="743757"/>
                  <a:pt x="3856244" y="797646"/>
                </a:cubicBezTo>
                <a:cubicBezTo>
                  <a:pt x="3903264" y="777438"/>
                  <a:pt x="3923414" y="817855"/>
                  <a:pt x="3983868" y="797646"/>
                </a:cubicBezTo>
                <a:cubicBezTo>
                  <a:pt x="3950282" y="817855"/>
                  <a:pt x="4010735" y="811119"/>
                  <a:pt x="4030887" y="811119"/>
                </a:cubicBezTo>
                <a:cubicBezTo>
                  <a:pt x="4037603" y="790910"/>
                  <a:pt x="4017453" y="797646"/>
                  <a:pt x="4017453" y="790910"/>
                </a:cubicBezTo>
                <a:cubicBezTo>
                  <a:pt x="4010735" y="804383"/>
                  <a:pt x="4004017" y="804383"/>
                  <a:pt x="3990584" y="804383"/>
                </a:cubicBezTo>
                <a:cubicBezTo>
                  <a:pt x="3990584" y="777438"/>
                  <a:pt x="4030887" y="777438"/>
                  <a:pt x="4037603" y="804383"/>
                </a:cubicBezTo>
                <a:cubicBezTo>
                  <a:pt x="4091339" y="797646"/>
                  <a:pt x="4131643" y="797646"/>
                  <a:pt x="4171944" y="831329"/>
                </a:cubicBezTo>
                <a:cubicBezTo>
                  <a:pt x="4178660" y="824591"/>
                  <a:pt x="4158511" y="817855"/>
                  <a:pt x="4158511" y="817855"/>
                </a:cubicBezTo>
                <a:cubicBezTo>
                  <a:pt x="4178660" y="817855"/>
                  <a:pt x="4245830" y="811119"/>
                  <a:pt x="4286134" y="817855"/>
                </a:cubicBezTo>
                <a:cubicBezTo>
                  <a:pt x="4306284" y="811119"/>
                  <a:pt x="4321398" y="811119"/>
                  <a:pt x="4338190" y="813646"/>
                </a:cubicBezTo>
                <a:lnTo>
                  <a:pt x="4399401" y="824430"/>
                </a:lnTo>
                <a:lnTo>
                  <a:pt x="4393606" y="824591"/>
                </a:lnTo>
                <a:cubicBezTo>
                  <a:pt x="4393606" y="824591"/>
                  <a:pt x="4400323" y="824591"/>
                  <a:pt x="4400323" y="824591"/>
                </a:cubicBezTo>
                <a:lnTo>
                  <a:pt x="4399401" y="824430"/>
                </a:lnTo>
                <a:lnTo>
                  <a:pt x="4543897" y="820382"/>
                </a:lnTo>
                <a:cubicBezTo>
                  <a:pt x="4593437" y="819539"/>
                  <a:pt x="4642136" y="817855"/>
                  <a:pt x="4689153" y="811119"/>
                </a:cubicBezTo>
                <a:cubicBezTo>
                  <a:pt x="4689153" y="824591"/>
                  <a:pt x="4675720" y="824591"/>
                  <a:pt x="4682438" y="838065"/>
                </a:cubicBezTo>
                <a:cubicBezTo>
                  <a:pt x="4695872" y="851537"/>
                  <a:pt x="4716022" y="831329"/>
                  <a:pt x="4709306" y="817855"/>
                </a:cubicBezTo>
                <a:cubicBezTo>
                  <a:pt x="4736173" y="851537"/>
                  <a:pt x="4850363" y="797646"/>
                  <a:pt x="4910817" y="817855"/>
                </a:cubicBezTo>
                <a:cubicBezTo>
                  <a:pt x="4910817" y="817855"/>
                  <a:pt x="4910817" y="831329"/>
                  <a:pt x="4910817" y="831329"/>
                </a:cubicBezTo>
                <a:cubicBezTo>
                  <a:pt x="4910817" y="831329"/>
                  <a:pt x="4930967" y="817855"/>
                  <a:pt x="4924250" y="838065"/>
                </a:cubicBezTo>
                <a:cubicBezTo>
                  <a:pt x="4951118" y="811119"/>
                  <a:pt x="4991420" y="824591"/>
                  <a:pt x="5025006" y="817855"/>
                </a:cubicBezTo>
                <a:cubicBezTo>
                  <a:pt x="5031721" y="817855"/>
                  <a:pt x="5031721" y="831329"/>
                  <a:pt x="5025006" y="838065"/>
                </a:cubicBezTo>
                <a:cubicBezTo>
                  <a:pt x="5025006" y="838065"/>
                  <a:pt x="5025006" y="838065"/>
                  <a:pt x="5051873" y="838065"/>
                </a:cubicBezTo>
                <a:cubicBezTo>
                  <a:pt x="5058589" y="838065"/>
                  <a:pt x="5045155" y="831329"/>
                  <a:pt x="5051873" y="817855"/>
                </a:cubicBezTo>
                <a:cubicBezTo>
                  <a:pt x="5078741" y="824591"/>
                  <a:pt x="5105609" y="851537"/>
                  <a:pt x="5132477" y="838065"/>
                </a:cubicBezTo>
                <a:cubicBezTo>
                  <a:pt x="5132477" y="844801"/>
                  <a:pt x="5132477" y="851537"/>
                  <a:pt x="5139195" y="858274"/>
                </a:cubicBezTo>
                <a:cubicBezTo>
                  <a:pt x="5152629" y="844801"/>
                  <a:pt x="5179497" y="858274"/>
                  <a:pt x="5186213" y="858274"/>
                </a:cubicBezTo>
                <a:cubicBezTo>
                  <a:pt x="5192931" y="871746"/>
                  <a:pt x="5172779" y="865010"/>
                  <a:pt x="5172779" y="878482"/>
                </a:cubicBezTo>
                <a:cubicBezTo>
                  <a:pt x="5213080" y="878482"/>
                  <a:pt x="5260100" y="918899"/>
                  <a:pt x="5313836" y="891954"/>
                </a:cubicBezTo>
                <a:cubicBezTo>
                  <a:pt x="5327270" y="918899"/>
                  <a:pt x="5286968" y="898690"/>
                  <a:pt x="5286968" y="918899"/>
                </a:cubicBezTo>
                <a:cubicBezTo>
                  <a:pt x="5327270" y="932371"/>
                  <a:pt x="5367574" y="885218"/>
                  <a:pt x="5401157" y="912162"/>
                </a:cubicBezTo>
                <a:cubicBezTo>
                  <a:pt x="5407875" y="912162"/>
                  <a:pt x="5401157" y="898690"/>
                  <a:pt x="5407875" y="898690"/>
                </a:cubicBezTo>
                <a:cubicBezTo>
                  <a:pt x="5441459" y="918899"/>
                  <a:pt x="5468329" y="918899"/>
                  <a:pt x="5501913" y="905426"/>
                </a:cubicBezTo>
                <a:cubicBezTo>
                  <a:pt x="5508631" y="979524"/>
                  <a:pt x="5582518" y="918899"/>
                  <a:pt x="5616102" y="959315"/>
                </a:cubicBezTo>
                <a:cubicBezTo>
                  <a:pt x="5636254" y="945843"/>
                  <a:pt x="5676556" y="952579"/>
                  <a:pt x="5703424" y="972788"/>
                </a:cubicBezTo>
                <a:cubicBezTo>
                  <a:pt x="5710142" y="966051"/>
                  <a:pt x="5710142" y="959315"/>
                  <a:pt x="5716857" y="952579"/>
                </a:cubicBezTo>
                <a:cubicBezTo>
                  <a:pt x="5730291" y="952579"/>
                  <a:pt x="5716857" y="959315"/>
                  <a:pt x="5716857" y="966051"/>
                </a:cubicBezTo>
                <a:cubicBezTo>
                  <a:pt x="5730291" y="972788"/>
                  <a:pt x="5730291" y="959315"/>
                  <a:pt x="5743725" y="959315"/>
                </a:cubicBezTo>
                <a:cubicBezTo>
                  <a:pt x="5743725" y="952579"/>
                  <a:pt x="5737009" y="952579"/>
                  <a:pt x="5730291" y="952579"/>
                </a:cubicBezTo>
                <a:cubicBezTo>
                  <a:pt x="5757159" y="939107"/>
                  <a:pt x="5790745" y="952579"/>
                  <a:pt x="5817613" y="952579"/>
                </a:cubicBezTo>
                <a:cubicBezTo>
                  <a:pt x="5804179" y="966051"/>
                  <a:pt x="5763877" y="966051"/>
                  <a:pt x="5750443" y="952579"/>
                </a:cubicBezTo>
                <a:cubicBezTo>
                  <a:pt x="5743725" y="952579"/>
                  <a:pt x="5750443" y="966051"/>
                  <a:pt x="5743725" y="966051"/>
                </a:cubicBezTo>
                <a:cubicBezTo>
                  <a:pt x="5750443" y="979524"/>
                  <a:pt x="5770593" y="992996"/>
                  <a:pt x="5777311" y="972788"/>
                </a:cubicBezTo>
                <a:cubicBezTo>
                  <a:pt x="5790745" y="979524"/>
                  <a:pt x="5804179" y="992996"/>
                  <a:pt x="5817613" y="999732"/>
                </a:cubicBezTo>
                <a:cubicBezTo>
                  <a:pt x="5831047" y="999732"/>
                  <a:pt x="5824331" y="972788"/>
                  <a:pt x="5837765" y="972788"/>
                </a:cubicBezTo>
                <a:cubicBezTo>
                  <a:pt x="5843641" y="1019941"/>
                  <a:pt x="5890661" y="989733"/>
                  <a:pt x="5911323" y="1008520"/>
                </a:cubicBezTo>
                <a:lnTo>
                  <a:pt x="5916485" y="1016888"/>
                </a:lnTo>
                <a:lnTo>
                  <a:pt x="0" y="1016888"/>
                </a:lnTo>
                <a:close/>
                <a:moveTo>
                  <a:pt x="0" y="11804"/>
                </a:moveTo>
                <a:lnTo>
                  <a:pt x="7393" y="16252"/>
                </a:lnTo>
                <a:lnTo>
                  <a:pt x="0" y="27785"/>
                </a:lnTo>
                <a:close/>
                <a:moveTo>
                  <a:pt x="26218" y="1116"/>
                </a:moveTo>
                <a:cubicBezTo>
                  <a:pt x="32621" y="-2085"/>
                  <a:pt x="39024" y="1116"/>
                  <a:pt x="39024" y="17126"/>
                </a:cubicBezTo>
                <a:cubicBezTo>
                  <a:pt x="26218" y="4319"/>
                  <a:pt x="26218" y="17126"/>
                  <a:pt x="13411" y="23529"/>
                </a:cubicBezTo>
                <a:cubicBezTo>
                  <a:pt x="13411" y="13923"/>
                  <a:pt x="19814" y="4319"/>
                  <a:pt x="26218" y="1116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13"/>
          </a:p>
        </p:txBody>
      </p:sp>
      <p:sp>
        <p:nvSpPr>
          <p:cNvPr id="8" name="Freeform 53">
            <a:extLst>
              <a:ext uri="{FF2B5EF4-FFF2-40B4-BE49-F238E27FC236}">
                <a16:creationId xmlns:a16="http://schemas.microsoft.com/office/drawing/2014/main" id="{FA100899-5AC1-4477-8359-1BDD16B018D2}"/>
              </a:ext>
            </a:extLst>
          </p:cNvPr>
          <p:cNvSpPr/>
          <p:nvPr/>
        </p:nvSpPr>
        <p:spPr>
          <a:xfrm>
            <a:off x="6394880" y="0"/>
            <a:ext cx="2749120" cy="476343"/>
          </a:xfrm>
          <a:custGeom>
            <a:avLst/>
            <a:gdLst>
              <a:gd name="connsiteX0" fmla="*/ 4328023 w 4342524"/>
              <a:gd name="connsiteY0" fmla="*/ 737225 h 752434"/>
              <a:gd name="connsiteX1" fmla="*/ 4340830 w 4342524"/>
              <a:gd name="connsiteY1" fmla="*/ 740427 h 752434"/>
              <a:gd name="connsiteX2" fmla="*/ 4342524 w 4342524"/>
              <a:gd name="connsiteY2" fmla="*/ 740851 h 752434"/>
              <a:gd name="connsiteX3" fmla="*/ 4342524 w 4342524"/>
              <a:gd name="connsiteY3" fmla="*/ 749186 h 752434"/>
              <a:gd name="connsiteX4" fmla="*/ 4336028 w 4342524"/>
              <a:gd name="connsiteY4" fmla="*/ 752434 h 752434"/>
              <a:gd name="connsiteX5" fmla="*/ 4328023 w 4342524"/>
              <a:gd name="connsiteY5" fmla="*/ 737225 h 752434"/>
              <a:gd name="connsiteX6" fmla="*/ 4327523 w 4342524"/>
              <a:gd name="connsiteY6" fmla="*/ 698087 h 752434"/>
              <a:gd name="connsiteX7" fmla="*/ 4335227 w 4342524"/>
              <a:gd name="connsiteY7" fmla="*/ 699605 h 752434"/>
              <a:gd name="connsiteX8" fmla="*/ 4342524 w 4342524"/>
              <a:gd name="connsiteY8" fmla="*/ 700848 h 752434"/>
              <a:gd name="connsiteX9" fmla="*/ 4342524 w 4342524"/>
              <a:gd name="connsiteY9" fmla="*/ 712413 h 752434"/>
              <a:gd name="connsiteX10" fmla="*/ 4340029 w 4342524"/>
              <a:gd name="connsiteY10" fmla="*/ 712612 h 752434"/>
              <a:gd name="connsiteX11" fmla="*/ 4321620 w 4342524"/>
              <a:gd name="connsiteY11" fmla="*/ 703073 h 752434"/>
              <a:gd name="connsiteX12" fmla="*/ 4327523 w 4342524"/>
              <a:gd name="connsiteY12" fmla="*/ 698087 h 752434"/>
              <a:gd name="connsiteX13" fmla="*/ 4342524 w 4342524"/>
              <a:gd name="connsiteY13" fmla="*/ 645172 h 752434"/>
              <a:gd name="connsiteX14" fmla="*/ 4342524 w 4342524"/>
              <a:gd name="connsiteY14" fmla="*/ 649342 h 752434"/>
              <a:gd name="connsiteX15" fmla="*/ 4340830 w 4342524"/>
              <a:gd name="connsiteY15" fmla="*/ 649500 h 752434"/>
              <a:gd name="connsiteX16" fmla="*/ 4328023 w 4342524"/>
              <a:gd name="connsiteY16" fmla="*/ 628368 h 752434"/>
              <a:gd name="connsiteX17" fmla="*/ 4334426 w 4342524"/>
              <a:gd name="connsiteY17" fmla="*/ 642456 h 752434"/>
              <a:gd name="connsiteX18" fmla="*/ 4329624 w 4342524"/>
              <a:gd name="connsiteY18" fmla="*/ 653903 h 752434"/>
              <a:gd name="connsiteX19" fmla="*/ 4315217 w 4342524"/>
              <a:gd name="connsiteY19" fmla="*/ 649500 h 752434"/>
              <a:gd name="connsiteX20" fmla="*/ 4328023 w 4342524"/>
              <a:gd name="connsiteY20" fmla="*/ 628368 h 752434"/>
              <a:gd name="connsiteX21" fmla="*/ 3975840 w 4342524"/>
              <a:gd name="connsiteY21" fmla="*/ 626898 h 752434"/>
              <a:gd name="connsiteX22" fmla="*/ 4004655 w 4342524"/>
              <a:gd name="connsiteY22" fmla="*/ 643738 h 752434"/>
              <a:gd name="connsiteX23" fmla="*/ 3997751 w 4342524"/>
              <a:gd name="connsiteY23" fmla="*/ 645719 h 752434"/>
              <a:gd name="connsiteX24" fmla="*/ 3966235 w 4342524"/>
              <a:gd name="connsiteY24" fmla="*/ 643738 h 752434"/>
              <a:gd name="connsiteX25" fmla="*/ 3966235 w 4342524"/>
              <a:gd name="connsiteY25" fmla="*/ 636694 h 752434"/>
              <a:gd name="connsiteX26" fmla="*/ 3975840 w 4342524"/>
              <a:gd name="connsiteY26" fmla="*/ 626898 h 752434"/>
              <a:gd name="connsiteX27" fmla="*/ 4065486 w 4342524"/>
              <a:gd name="connsiteY27" fmla="*/ 621965 h 752434"/>
              <a:gd name="connsiteX28" fmla="*/ 4039872 w 4342524"/>
              <a:gd name="connsiteY28" fmla="*/ 634772 h 752434"/>
              <a:gd name="connsiteX29" fmla="*/ 4065486 w 4342524"/>
              <a:gd name="connsiteY29" fmla="*/ 621965 h 752434"/>
              <a:gd name="connsiteX30" fmla="*/ 3172220 w 4342524"/>
              <a:gd name="connsiteY30" fmla="*/ 615562 h 752434"/>
              <a:gd name="connsiteX31" fmla="*/ 3185027 w 4342524"/>
              <a:gd name="connsiteY31" fmla="*/ 634772 h 752434"/>
              <a:gd name="connsiteX32" fmla="*/ 3172220 w 4342524"/>
              <a:gd name="connsiteY32" fmla="*/ 634772 h 752434"/>
              <a:gd name="connsiteX33" fmla="*/ 3172220 w 4342524"/>
              <a:gd name="connsiteY33" fmla="*/ 615562 h 752434"/>
              <a:gd name="connsiteX34" fmla="*/ 3849374 w 4342524"/>
              <a:gd name="connsiteY34" fmla="*/ 614861 h 752434"/>
              <a:gd name="connsiteX35" fmla="*/ 3863781 w 4342524"/>
              <a:gd name="connsiteY35" fmla="*/ 628368 h 752434"/>
              <a:gd name="connsiteX36" fmla="*/ 3838168 w 4342524"/>
              <a:gd name="connsiteY36" fmla="*/ 634772 h 752434"/>
              <a:gd name="connsiteX37" fmla="*/ 3838168 w 4342524"/>
              <a:gd name="connsiteY37" fmla="*/ 615562 h 752434"/>
              <a:gd name="connsiteX38" fmla="*/ 3844571 w 4342524"/>
              <a:gd name="connsiteY38" fmla="*/ 621965 h 752434"/>
              <a:gd name="connsiteX39" fmla="*/ 3849374 w 4342524"/>
              <a:gd name="connsiteY39" fmla="*/ 614861 h 752434"/>
              <a:gd name="connsiteX40" fmla="*/ 3334704 w 4342524"/>
              <a:gd name="connsiteY40" fmla="*/ 609158 h 752434"/>
              <a:gd name="connsiteX41" fmla="*/ 3332003 w 4342524"/>
              <a:gd name="connsiteY41" fmla="*/ 622766 h 752434"/>
              <a:gd name="connsiteX42" fmla="*/ 3313092 w 4342524"/>
              <a:gd name="connsiteY42" fmla="*/ 621965 h 752434"/>
              <a:gd name="connsiteX43" fmla="*/ 3320296 w 4342524"/>
              <a:gd name="connsiteY43" fmla="*/ 621965 h 752434"/>
              <a:gd name="connsiteX44" fmla="*/ 3320296 w 4342524"/>
              <a:gd name="connsiteY44" fmla="*/ 615562 h 752434"/>
              <a:gd name="connsiteX45" fmla="*/ 3334704 w 4342524"/>
              <a:gd name="connsiteY45" fmla="*/ 609158 h 752434"/>
              <a:gd name="connsiteX46" fmla="*/ 3161014 w 4342524"/>
              <a:gd name="connsiteY46" fmla="*/ 601054 h 752434"/>
              <a:gd name="connsiteX47" fmla="*/ 3165817 w 4342524"/>
              <a:gd name="connsiteY47" fmla="*/ 609158 h 752434"/>
              <a:gd name="connsiteX48" fmla="*/ 3156213 w 4342524"/>
              <a:gd name="connsiteY48" fmla="*/ 618764 h 752434"/>
              <a:gd name="connsiteX49" fmla="*/ 3146607 w 4342524"/>
              <a:gd name="connsiteY49" fmla="*/ 609158 h 752434"/>
              <a:gd name="connsiteX50" fmla="*/ 3161014 w 4342524"/>
              <a:gd name="connsiteY50" fmla="*/ 601054 h 752434"/>
              <a:gd name="connsiteX51" fmla="*/ 3065523 w 4342524"/>
              <a:gd name="connsiteY51" fmla="*/ 598753 h 752434"/>
              <a:gd name="connsiteX52" fmla="*/ 3085774 w 4342524"/>
              <a:gd name="connsiteY52" fmla="*/ 602755 h 752434"/>
              <a:gd name="connsiteX53" fmla="*/ 3050554 w 4342524"/>
              <a:gd name="connsiteY53" fmla="*/ 609158 h 752434"/>
              <a:gd name="connsiteX54" fmla="*/ 3065523 w 4342524"/>
              <a:gd name="connsiteY54" fmla="*/ 598753 h 752434"/>
              <a:gd name="connsiteX55" fmla="*/ 3550017 w 4342524"/>
              <a:gd name="connsiteY55" fmla="*/ 596352 h 752434"/>
              <a:gd name="connsiteX56" fmla="*/ 3528405 w 4342524"/>
              <a:gd name="connsiteY56" fmla="*/ 621965 h 752434"/>
              <a:gd name="connsiteX57" fmla="*/ 3521201 w 4342524"/>
              <a:gd name="connsiteY57" fmla="*/ 621965 h 752434"/>
              <a:gd name="connsiteX58" fmla="*/ 3521201 w 4342524"/>
              <a:gd name="connsiteY58" fmla="*/ 615562 h 752434"/>
              <a:gd name="connsiteX59" fmla="*/ 3550017 w 4342524"/>
              <a:gd name="connsiteY59" fmla="*/ 596352 h 752434"/>
              <a:gd name="connsiteX60" fmla="*/ 2909681 w 4342524"/>
              <a:gd name="connsiteY60" fmla="*/ 596352 h 752434"/>
              <a:gd name="connsiteX61" fmla="*/ 2957707 w 4342524"/>
              <a:gd name="connsiteY61" fmla="*/ 602755 h 752434"/>
              <a:gd name="connsiteX62" fmla="*/ 2909681 w 4342524"/>
              <a:gd name="connsiteY62" fmla="*/ 596352 h 752434"/>
              <a:gd name="connsiteX63" fmla="*/ 3607800 w 4342524"/>
              <a:gd name="connsiteY63" fmla="*/ 594132 h 752434"/>
              <a:gd name="connsiteX64" fmla="*/ 3654758 w 4342524"/>
              <a:gd name="connsiteY64" fmla="*/ 610031 h 752434"/>
              <a:gd name="connsiteX65" fmla="*/ 3674882 w 4342524"/>
              <a:gd name="connsiteY65" fmla="*/ 596642 h 752434"/>
              <a:gd name="connsiteX66" fmla="*/ 3674882 w 4342524"/>
              <a:gd name="connsiteY66" fmla="*/ 616727 h 752434"/>
              <a:gd name="connsiteX67" fmla="*/ 3688299 w 4342524"/>
              <a:gd name="connsiteY67" fmla="*/ 596642 h 752434"/>
              <a:gd name="connsiteX68" fmla="*/ 3748672 w 4342524"/>
              <a:gd name="connsiteY68" fmla="*/ 610031 h 752434"/>
              <a:gd name="connsiteX69" fmla="*/ 3688299 w 4342524"/>
              <a:gd name="connsiteY69" fmla="*/ 630115 h 752434"/>
              <a:gd name="connsiteX70" fmla="*/ 3762090 w 4342524"/>
              <a:gd name="connsiteY70" fmla="*/ 643504 h 752434"/>
              <a:gd name="connsiteX71" fmla="*/ 3768798 w 4342524"/>
              <a:gd name="connsiteY71" fmla="*/ 610031 h 752434"/>
              <a:gd name="connsiteX72" fmla="*/ 3802340 w 4342524"/>
              <a:gd name="connsiteY72" fmla="*/ 610031 h 752434"/>
              <a:gd name="connsiteX73" fmla="*/ 3775506 w 4342524"/>
              <a:gd name="connsiteY73" fmla="*/ 630115 h 752434"/>
              <a:gd name="connsiteX74" fmla="*/ 3782214 w 4342524"/>
              <a:gd name="connsiteY74" fmla="*/ 636811 h 752434"/>
              <a:gd name="connsiteX75" fmla="*/ 3775506 w 4342524"/>
              <a:gd name="connsiteY75" fmla="*/ 636811 h 752434"/>
              <a:gd name="connsiteX76" fmla="*/ 3802340 w 4342524"/>
              <a:gd name="connsiteY76" fmla="*/ 656894 h 752434"/>
              <a:gd name="connsiteX77" fmla="*/ 3534008 w 4342524"/>
              <a:gd name="connsiteY77" fmla="*/ 656894 h 752434"/>
              <a:gd name="connsiteX78" fmla="*/ 3574257 w 4342524"/>
              <a:gd name="connsiteY78" fmla="*/ 650198 h 752434"/>
              <a:gd name="connsiteX79" fmla="*/ 3547426 w 4342524"/>
              <a:gd name="connsiteY79" fmla="*/ 636811 h 752434"/>
              <a:gd name="connsiteX80" fmla="*/ 3547426 w 4342524"/>
              <a:gd name="connsiteY80" fmla="*/ 623421 h 752434"/>
              <a:gd name="connsiteX81" fmla="*/ 3607799 w 4342524"/>
              <a:gd name="connsiteY81" fmla="*/ 623421 h 752434"/>
              <a:gd name="connsiteX82" fmla="*/ 3560842 w 4342524"/>
              <a:gd name="connsiteY82" fmla="*/ 603338 h 752434"/>
              <a:gd name="connsiteX83" fmla="*/ 3607800 w 4342524"/>
              <a:gd name="connsiteY83" fmla="*/ 594132 h 752434"/>
              <a:gd name="connsiteX84" fmla="*/ 3274673 w 4342524"/>
              <a:gd name="connsiteY84" fmla="*/ 588026 h 752434"/>
              <a:gd name="connsiteX85" fmla="*/ 3274673 w 4342524"/>
              <a:gd name="connsiteY85" fmla="*/ 602116 h 752434"/>
              <a:gd name="connsiteX86" fmla="*/ 3270121 w 4342524"/>
              <a:gd name="connsiteY86" fmla="*/ 604096 h 752434"/>
              <a:gd name="connsiteX87" fmla="*/ 3252261 w 4342524"/>
              <a:gd name="connsiteY87" fmla="*/ 602116 h 752434"/>
              <a:gd name="connsiteX88" fmla="*/ 3274673 w 4342524"/>
              <a:gd name="connsiteY88" fmla="*/ 588026 h 752434"/>
              <a:gd name="connsiteX89" fmla="*/ 3132199 w 4342524"/>
              <a:gd name="connsiteY89" fmla="*/ 578341 h 752434"/>
              <a:gd name="connsiteX90" fmla="*/ 3153010 w 4342524"/>
              <a:gd name="connsiteY90" fmla="*/ 589147 h 752434"/>
              <a:gd name="connsiteX91" fmla="*/ 3145530 w 4342524"/>
              <a:gd name="connsiteY91" fmla="*/ 591174 h 752434"/>
              <a:gd name="connsiteX92" fmla="*/ 3111387 w 4342524"/>
              <a:gd name="connsiteY92" fmla="*/ 589147 h 752434"/>
              <a:gd name="connsiteX93" fmla="*/ 3132199 w 4342524"/>
              <a:gd name="connsiteY93" fmla="*/ 578341 h 752434"/>
              <a:gd name="connsiteX94" fmla="*/ 4133522 w 4342524"/>
              <a:gd name="connsiteY94" fmla="*/ 560334 h 752434"/>
              <a:gd name="connsiteX95" fmla="*/ 4151932 w 4342524"/>
              <a:gd name="connsiteY95" fmla="*/ 567537 h 752434"/>
              <a:gd name="connsiteX96" fmla="*/ 4138325 w 4342524"/>
              <a:gd name="connsiteY96" fmla="*/ 572339 h 752434"/>
              <a:gd name="connsiteX97" fmla="*/ 4119915 w 4342524"/>
              <a:gd name="connsiteY97" fmla="*/ 567537 h 752434"/>
              <a:gd name="connsiteX98" fmla="*/ 4133522 w 4342524"/>
              <a:gd name="connsiteY98" fmla="*/ 560334 h 752434"/>
              <a:gd name="connsiteX99" fmla="*/ 4177744 w 4342524"/>
              <a:gd name="connsiteY99" fmla="*/ 547827 h 752434"/>
              <a:gd name="connsiteX100" fmla="*/ 4180746 w 4342524"/>
              <a:gd name="connsiteY100" fmla="*/ 554731 h 752434"/>
              <a:gd name="connsiteX101" fmla="*/ 4174343 w 4342524"/>
              <a:gd name="connsiteY101" fmla="*/ 554731 h 752434"/>
              <a:gd name="connsiteX102" fmla="*/ 4180746 w 4342524"/>
              <a:gd name="connsiteY102" fmla="*/ 567537 h 752434"/>
              <a:gd name="connsiteX103" fmla="*/ 4173542 w 4342524"/>
              <a:gd name="connsiteY103" fmla="*/ 577942 h 752434"/>
              <a:gd name="connsiteX104" fmla="*/ 4161536 w 4342524"/>
              <a:gd name="connsiteY104" fmla="*/ 573941 h 752434"/>
              <a:gd name="connsiteX105" fmla="*/ 4177744 w 4342524"/>
              <a:gd name="connsiteY105" fmla="*/ 547827 h 752434"/>
              <a:gd name="connsiteX106" fmla="*/ 3286109 w 4342524"/>
              <a:gd name="connsiteY106" fmla="*/ 522714 h 752434"/>
              <a:gd name="connsiteX107" fmla="*/ 3283214 w 4342524"/>
              <a:gd name="connsiteY107" fmla="*/ 542524 h 752434"/>
              <a:gd name="connsiteX108" fmla="*/ 3272386 w 4342524"/>
              <a:gd name="connsiteY108" fmla="*/ 541924 h 752434"/>
              <a:gd name="connsiteX109" fmla="*/ 3286109 w 4342524"/>
              <a:gd name="connsiteY109" fmla="*/ 522714 h 752434"/>
              <a:gd name="connsiteX110" fmla="*/ 3367521 w 4342524"/>
              <a:gd name="connsiteY110" fmla="*/ 513108 h 752434"/>
              <a:gd name="connsiteX111" fmla="*/ 3393134 w 4342524"/>
              <a:gd name="connsiteY111" fmla="*/ 513108 h 752434"/>
              <a:gd name="connsiteX112" fmla="*/ 3367521 w 4342524"/>
              <a:gd name="connsiteY112" fmla="*/ 535521 h 752434"/>
              <a:gd name="connsiteX113" fmla="*/ 3367521 w 4342524"/>
              <a:gd name="connsiteY113" fmla="*/ 513108 h 752434"/>
              <a:gd name="connsiteX114" fmla="*/ 4193553 w 4342524"/>
              <a:gd name="connsiteY114" fmla="*/ 500301 h 752434"/>
              <a:gd name="connsiteX115" fmla="*/ 4126317 w 4342524"/>
              <a:gd name="connsiteY115" fmla="*/ 528478 h 752434"/>
              <a:gd name="connsiteX116" fmla="*/ 4193553 w 4342524"/>
              <a:gd name="connsiteY116" fmla="*/ 500301 h 752434"/>
              <a:gd name="connsiteX117" fmla="*/ 3838648 w 4342524"/>
              <a:gd name="connsiteY117" fmla="*/ 498244 h 752434"/>
              <a:gd name="connsiteX118" fmla="*/ 3850975 w 4342524"/>
              <a:gd name="connsiteY118" fmla="*/ 515395 h 752434"/>
              <a:gd name="connsiteX119" fmla="*/ 3822800 w 4342524"/>
              <a:gd name="connsiteY119" fmla="*/ 529117 h 752434"/>
              <a:gd name="connsiteX120" fmla="*/ 3815755 w 4342524"/>
              <a:gd name="connsiteY120" fmla="*/ 501675 h 752434"/>
              <a:gd name="connsiteX121" fmla="*/ 3838648 w 4342524"/>
              <a:gd name="connsiteY121" fmla="*/ 498244 h 752434"/>
              <a:gd name="connsiteX122" fmla="*/ 4150930 w 4342524"/>
              <a:gd name="connsiteY122" fmla="*/ 497900 h 752434"/>
              <a:gd name="connsiteX123" fmla="*/ 4174343 w 4342524"/>
              <a:gd name="connsiteY123" fmla="*/ 500301 h 752434"/>
              <a:gd name="connsiteX124" fmla="*/ 4132720 w 4342524"/>
              <a:gd name="connsiteY124" fmla="*/ 506705 h 752434"/>
              <a:gd name="connsiteX125" fmla="*/ 4132720 w 4342524"/>
              <a:gd name="connsiteY125" fmla="*/ 500301 h 752434"/>
              <a:gd name="connsiteX126" fmla="*/ 4150930 w 4342524"/>
              <a:gd name="connsiteY126" fmla="*/ 497900 h 752434"/>
              <a:gd name="connsiteX127" fmla="*/ 4111011 w 4342524"/>
              <a:gd name="connsiteY127" fmla="*/ 495799 h 752434"/>
              <a:gd name="connsiteX128" fmla="*/ 4126319 w 4342524"/>
              <a:gd name="connsiteY128" fmla="*/ 500301 h 752434"/>
              <a:gd name="connsiteX129" fmla="*/ 4119115 w 4342524"/>
              <a:gd name="connsiteY129" fmla="*/ 508306 h 752434"/>
              <a:gd name="connsiteX130" fmla="*/ 4107109 w 4342524"/>
              <a:gd name="connsiteY130" fmla="*/ 506705 h 752434"/>
              <a:gd name="connsiteX131" fmla="*/ 4107109 w 4342524"/>
              <a:gd name="connsiteY131" fmla="*/ 500301 h 752434"/>
              <a:gd name="connsiteX132" fmla="*/ 4111011 w 4342524"/>
              <a:gd name="connsiteY132" fmla="*/ 495799 h 752434"/>
              <a:gd name="connsiteX133" fmla="*/ 4022329 w 4342524"/>
              <a:gd name="connsiteY133" fmla="*/ 480291 h 752434"/>
              <a:gd name="connsiteX134" fmla="*/ 4038806 w 4342524"/>
              <a:gd name="connsiteY134" fmla="*/ 481091 h 752434"/>
              <a:gd name="connsiteX135" fmla="*/ 4024930 w 4342524"/>
              <a:gd name="connsiteY135" fmla="*/ 500301 h 752434"/>
              <a:gd name="connsiteX136" fmla="*/ 4011056 w 4342524"/>
              <a:gd name="connsiteY136" fmla="*/ 493898 h 752434"/>
              <a:gd name="connsiteX137" fmla="*/ 4022329 w 4342524"/>
              <a:gd name="connsiteY137" fmla="*/ 480291 h 752434"/>
              <a:gd name="connsiteX138" fmla="*/ 3833208 w 4342524"/>
              <a:gd name="connsiteY138" fmla="*/ 476789 h 752434"/>
              <a:gd name="connsiteX139" fmla="*/ 3844571 w 4342524"/>
              <a:gd name="connsiteY139" fmla="*/ 481091 h 752434"/>
              <a:gd name="connsiteX140" fmla="*/ 3796545 w 4342524"/>
              <a:gd name="connsiteY140" fmla="*/ 493898 h 752434"/>
              <a:gd name="connsiteX141" fmla="*/ 3833208 w 4342524"/>
              <a:gd name="connsiteY141" fmla="*/ 476789 h 752434"/>
              <a:gd name="connsiteX142" fmla="*/ 1968391 w 4342524"/>
              <a:gd name="connsiteY142" fmla="*/ 439468 h 752434"/>
              <a:gd name="connsiteX143" fmla="*/ 1949180 w 4342524"/>
              <a:gd name="connsiteY143" fmla="*/ 461881 h 752434"/>
              <a:gd name="connsiteX144" fmla="*/ 1968391 w 4342524"/>
              <a:gd name="connsiteY144" fmla="*/ 439468 h 752434"/>
              <a:gd name="connsiteX145" fmla="*/ 1942777 w 4342524"/>
              <a:gd name="connsiteY145" fmla="*/ 439468 h 752434"/>
              <a:gd name="connsiteX146" fmla="*/ 1917164 w 4342524"/>
              <a:gd name="connsiteY146" fmla="*/ 455478 h 752434"/>
              <a:gd name="connsiteX147" fmla="*/ 1942777 w 4342524"/>
              <a:gd name="connsiteY147" fmla="*/ 439468 h 752434"/>
              <a:gd name="connsiteX148" fmla="*/ 1782693 w 4342524"/>
              <a:gd name="connsiteY148" fmla="*/ 439468 h 752434"/>
              <a:gd name="connsiteX149" fmla="*/ 1827517 w 4342524"/>
              <a:gd name="connsiteY149" fmla="*/ 446513 h 752434"/>
              <a:gd name="connsiteX150" fmla="*/ 1806706 w 4342524"/>
              <a:gd name="connsiteY150" fmla="*/ 466764 h 752434"/>
              <a:gd name="connsiteX151" fmla="*/ 1776290 w 4342524"/>
              <a:gd name="connsiteY151" fmla="*/ 460600 h 752434"/>
              <a:gd name="connsiteX152" fmla="*/ 1782693 w 4342524"/>
              <a:gd name="connsiteY152" fmla="*/ 439468 h 752434"/>
              <a:gd name="connsiteX153" fmla="*/ 1856900 w 4342524"/>
              <a:gd name="connsiteY153" fmla="*/ 434791 h 752434"/>
              <a:gd name="connsiteX154" fmla="*/ 1868605 w 4342524"/>
              <a:gd name="connsiteY154" fmla="*/ 447473 h 752434"/>
              <a:gd name="connsiteX155" fmla="*/ 1861669 w 4342524"/>
              <a:gd name="connsiteY155" fmla="*/ 454411 h 752434"/>
              <a:gd name="connsiteX156" fmla="*/ 1861669 w 4342524"/>
              <a:gd name="connsiteY156" fmla="*/ 461347 h 752434"/>
              <a:gd name="connsiteX157" fmla="*/ 1853431 w 4342524"/>
              <a:gd name="connsiteY157" fmla="*/ 463190 h 752434"/>
              <a:gd name="connsiteX158" fmla="*/ 1833920 w 4342524"/>
              <a:gd name="connsiteY158" fmla="*/ 454411 h 752434"/>
              <a:gd name="connsiteX159" fmla="*/ 1854732 w 4342524"/>
              <a:gd name="connsiteY159" fmla="*/ 440535 h 752434"/>
              <a:gd name="connsiteX160" fmla="*/ 1856900 w 4342524"/>
              <a:gd name="connsiteY160" fmla="*/ 434791 h 752434"/>
              <a:gd name="connsiteX161" fmla="*/ 2016415 w 4342524"/>
              <a:gd name="connsiteY161" fmla="*/ 433866 h 752434"/>
              <a:gd name="connsiteX162" fmla="*/ 2022818 w 4342524"/>
              <a:gd name="connsiteY162" fmla="*/ 461080 h 752434"/>
              <a:gd name="connsiteX163" fmla="*/ 1977995 w 4342524"/>
              <a:gd name="connsiteY163" fmla="*/ 447473 h 752434"/>
              <a:gd name="connsiteX164" fmla="*/ 2016415 w 4342524"/>
              <a:gd name="connsiteY164" fmla="*/ 433866 h 752434"/>
              <a:gd name="connsiteX165" fmla="*/ 2064659 w 4342524"/>
              <a:gd name="connsiteY165" fmla="*/ 416039 h 752434"/>
              <a:gd name="connsiteX166" fmla="*/ 2096457 w 4342524"/>
              <a:gd name="connsiteY166" fmla="*/ 448008 h 752434"/>
              <a:gd name="connsiteX167" fmla="*/ 2163692 w 4342524"/>
              <a:gd name="connsiteY167" fmla="*/ 434489 h 752434"/>
              <a:gd name="connsiteX168" fmla="*/ 2114107 w 4342524"/>
              <a:gd name="connsiteY168" fmla="*/ 451386 h 752434"/>
              <a:gd name="connsiteX169" fmla="*/ 2069563 w 4342524"/>
              <a:gd name="connsiteY169" fmla="*/ 427729 h 752434"/>
              <a:gd name="connsiteX170" fmla="*/ 2029221 w 4342524"/>
              <a:gd name="connsiteY170" fmla="*/ 427729 h 752434"/>
              <a:gd name="connsiteX171" fmla="*/ 2062839 w 4342524"/>
              <a:gd name="connsiteY171" fmla="*/ 414212 h 752434"/>
              <a:gd name="connsiteX172" fmla="*/ 2068482 w 4342524"/>
              <a:gd name="connsiteY172" fmla="*/ 414779 h 752434"/>
              <a:gd name="connsiteX173" fmla="*/ 2064659 w 4342524"/>
              <a:gd name="connsiteY173" fmla="*/ 416039 h 752434"/>
              <a:gd name="connsiteX174" fmla="*/ 2686203 w 4342524"/>
              <a:gd name="connsiteY174" fmla="*/ 411314 h 752434"/>
              <a:gd name="connsiteX175" fmla="*/ 2691436 w 4342524"/>
              <a:gd name="connsiteY175" fmla="*/ 415581 h 752434"/>
              <a:gd name="connsiteX176" fmla="*/ 2688675 w 4342524"/>
              <a:gd name="connsiteY176" fmla="*/ 416273 h 752434"/>
              <a:gd name="connsiteX177" fmla="*/ 2681959 w 4342524"/>
              <a:gd name="connsiteY177" fmla="*/ 407853 h 752434"/>
              <a:gd name="connsiteX178" fmla="*/ 2685947 w 4342524"/>
              <a:gd name="connsiteY178" fmla="*/ 410800 h 752434"/>
              <a:gd name="connsiteX179" fmla="*/ 2686203 w 4342524"/>
              <a:gd name="connsiteY179" fmla="*/ 411314 h 752434"/>
              <a:gd name="connsiteX180" fmla="*/ 2136798 w 4342524"/>
              <a:gd name="connsiteY180" fmla="*/ 407452 h 752434"/>
              <a:gd name="connsiteX181" fmla="*/ 2104862 w 4342524"/>
              <a:gd name="connsiteY181" fmla="*/ 418435 h 752434"/>
              <a:gd name="connsiteX182" fmla="*/ 2068482 w 4342524"/>
              <a:gd name="connsiteY182" fmla="*/ 414779 h 752434"/>
              <a:gd name="connsiteX183" fmla="*/ 2083009 w 4342524"/>
              <a:gd name="connsiteY183" fmla="*/ 409987 h 752434"/>
              <a:gd name="connsiteX184" fmla="*/ 2136798 w 4342524"/>
              <a:gd name="connsiteY184" fmla="*/ 407452 h 752434"/>
              <a:gd name="connsiteX185" fmla="*/ 3037748 w 4342524"/>
              <a:gd name="connsiteY185" fmla="*/ 401050 h 752434"/>
              <a:gd name="connsiteX186" fmla="*/ 3064527 w 4342524"/>
              <a:gd name="connsiteY186" fmla="*/ 407454 h 752434"/>
              <a:gd name="connsiteX187" fmla="*/ 3037748 w 4342524"/>
              <a:gd name="connsiteY187" fmla="*/ 413857 h 752434"/>
              <a:gd name="connsiteX188" fmla="*/ 3037748 w 4342524"/>
              <a:gd name="connsiteY188" fmla="*/ 401050 h 752434"/>
              <a:gd name="connsiteX189" fmla="*/ 2884069 w 4342524"/>
              <a:gd name="connsiteY189" fmla="*/ 401050 h 752434"/>
              <a:gd name="connsiteX190" fmla="*/ 2903279 w 4342524"/>
              <a:gd name="connsiteY190" fmla="*/ 420260 h 752434"/>
              <a:gd name="connsiteX191" fmla="*/ 2884069 w 4342524"/>
              <a:gd name="connsiteY191" fmla="*/ 401050 h 752434"/>
              <a:gd name="connsiteX192" fmla="*/ 2163692 w 4342524"/>
              <a:gd name="connsiteY192" fmla="*/ 394647 h 752434"/>
              <a:gd name="connsiteX193" fmla="*/ 2163692 w 4342524"/>
              <a:gd name="connsiteY193" fmla="*/ 426664 h 752434"/>
              <a:gd name="connsiteX194" fmla="*/ 2150885 w 4342524"/>
              <a:gd name="connsiteY194" fmla="*/ 407454 h 752434"/>
              <a:gd name="connsiteX195" fmla="*/ 2163692 w 4342524"/>
              <a:gd name="connsiteY195" fmla="*/ 394647 h 752434"/>
              <a:gd name="connsiteX196" fmla="*/ 3562824 w 4342524"/>
              <a:gd name="connsiteY196" fmla="*/ 392246 h 752434"/>
              <a:gd name="connsiteX197" fmla="*/ 3575631 w 4342524"/>
              <a:gd name="connsiteY197" fmla="*/ 394647 h 752434"/>
              <a:gd name="connsiteX198" fmla="*/ 3575631 w 4342524"/>
              <a:gd name="connsiteY198" fmla="*/ 401050 h 752434"/>
              <a:gd name="connsiteX199" fmla="*/ 3573430 w 4342524"/>
              <a:gd name="connsiteY199" fmla="*/ 405452 h 752434"/>
              <a:gd name="connsiteX200" fmla="*/ 3567626 w 4342524"/>
              <a:gd name="connsiteY200" fmla="*/ 402652 h 752434"/>
              <a:gd name="connsiteX201" fmla="*/ 3550017 w 4342524"/>
              <a:gd name="connsiteY201" fmla="*/ 394647 h 752434"/>
              <a:gd name="connsiteX202" fmla="*/ 3562824 w 4342524"/>
              <a:gd name="connsiteY202" fmla="*/ 392246 h 752434"/>
              <a:gd name="connsiteX203" fmla="*/ 2191707 w 4342524"/>
              <a:gd name="connsiteY203" fmla="*/ 388244 h 752434"/>
              <a:gd name="connsiteX204" fmla="*/ 2177299 w 4342524"/>
              <a:gd name="connsiteY204" fmla="*/ 407454 h 752434"/>
              <a:gd name="connsiteX205" fmla="*/ 2191707 w 4342524"/>
              <a:gd name="connsiteY205" fmla="*/ 420260 h 752434"/>
              <a:gd name="connsiteX206" fmla="*/ 2177299 w 4342524"/>
              <a:gd name="connsiteY206" fmla="*/ 426664 h 752434"/>
              <a:gd name="connsiteX207" fmla="*/ 2170095 w 4342524"/>
              <a:gd name="connsiteY207" fmla="*/ 413857 h 752434"/>
              <a:gd name="connsiteX208" fmla="*/ 2191707 w 4342524"/>
              <a:gd name="connsiteY208" fmla="*/ 388244 h 752434"/>
              <a:gd name="connsiteX209" fmla="*/ 2058037 w 4342524"/>
              <a:gd name="connsiteY209" fmla="*/ 388244 h 752434"/>
              <a:gd name="connsiteX210" fmla="*/ 2012113 w 4342524"/>
              <a:gd name="connsiteY210" fmla="*/ 413458 h 752434"/>
              <a:gd name="connsiteX211" fmla="*/ 2003608 w 4342524"/>
              <a:gd name="connsiteY211" fmla="*/ 401050 h 752434"/>
              <a:gd name="connsiteX212" fmla="*/ 2010413 w 4342524"/>
              <a:gd name="connsiteY212" fmla="*/ 407454 h 752434"/>
              <a:gd name="connsiteX213" fmla="*/ 2010413 w 4342524"/>
              <a:gd name="connsiteY213" fmla="*/ 401050 h 752434"/>
              <a:gd name="connsiteX214" fmla="*/ 2058037 w 4342524"/>
              <a:gd name="connsiteY214" fmla="*/ 388244 h 752434"/>
              <a:gd name="connsiteX215" fmla="*/ 3252261 w 4342524"/>
              <a:gd name="connsiteY215" fmla="*/ 378638 h 752434"/>
              <a:gd name="connsiteX216" fmla="*/ 3258664 w 4342524"/>
              <a:gd name="connsiteY216" fmla="*/ 400250 h 752434"/>
              <a:gd name="connsiteX217" fmla="*/ 3250260 w 4342524"/>
              <a:gd name="connsiteY217" fmla="*/ 401263 h 752434"/>
              <a:gd name="connsiteX218" fmla="*/ 3239454 w 4342524"/>
              <a:gd name="connsiteY218" fmla="*/ 400250 h 752434"/>
              <a:gd name="connsiteX219" fmla="*/ 3252261 w 4342524"/>
              <a:gd name="connsiteY219" fmla="*/ 378638 h 752434"/>
              <a:gd name="connsiteX220" fmla="*/ 2999695 w 4342524"/>
              <a:gd name="connsiteY220" fmla="*/ 373858 h 752434"/>
              <a:gd name="connsiteX221" fmla="*/ 3024943 w 4342524"/>
              <a:gd name="connsiteY221" fmla="*/ 392868 h 752434"/>
              <a:gd name="connsiteX222" fmla="*/ 3011644 w 4342524"/>
              <a:gd name="connsiteY222" fmla="*/ 413145 h 752434"/>
              <a:gd name="connsiteX223" fmla="*/ 2951795 w 4342524"/>
              <a:gd name="connsiteY223" fmla="*/ 419905 h 752434"/>
              <a:gd name="connsiteX224" fmla="*/ 2938497 w 4342524"/>
              <a:gd name="connsiteY224" fmla="*/ 406387 h 752434"/>
              <a:gd name="connsiteX225" fmla="*/ 3011644 w 4342524"/>
              <a:gd name="connsiteY225" fmla="*/ 386108 h 752434"/>
              <a:gd name="connsiteX226" fmla="*/ 2998345 w 4342524"/>
              <a:gd name="connsiteY226" fmla="*/ 379350 h 752434"/>
              <a:gd name="connsiteX227" fmla="*/ 2999695 w 4342524"/>
              <a:gd name="connsiteY227" fmla="*/ 373858 h 752434"/>
              <a:gd name="connsiteX228" fmla="*/ 2231051 w 4342524"/>
              <a:gd name="connsiteY228" fmla="*/ 354926 h 752434"/>
              <a:gd name="connsiteX229" fmla="*/ 2253338 w 4342524"/>
              <a:gd name="connsiteY229" fmla="*/ 359428 h 752434"/>
              <a:gd name="connsiteX230" fmla="*/ 2249849 w 4342524"/>
              <a:gd name="connsiteY230" fmla="*/ 364830 h 752434"/>
              <a:gd name="connsiteX231" fmla="*/ 2241633 w 4342524"/>
              <a:gd name="connsiteY231" fmla="*/ 364230 h 752434"/>
              <a:gd name="connsiteX232" fmla="*/ 2224522 w 4342524"/>
              <a:gd name="connsiteY232" fmla="*/ 359428 h 752434"/>
              <a:gd name="connsiteX233" fmla="*/ 2231051 w 4342524"/>
              <a:gd name="connsiteY233" fmla="*/ 354926 h 752434"/>
              <a:gd name="connsiteX234" fmla="*/ 2388608 w 4342524"/>
              <a:gd name="connsiteY234" fmla="*/ 343119 h 752434"/>
              <a:gd name="connsiteX235" fmla="*/ 2419826 w 4342524"/>
              <a:gd name="connsiteY235" fmla="*/ 353024 h 752434"/>
              <a:gd name="connsiteX236" fmla="*/ 2412347 w 4342524"/>
              <a:gd name="connsiteY236" fmla="*/ 358327 h 752434"/>
              <a:gd name="connsiteX237" fmla="*/ 2401616 w 4342524"/>
              <a:gd name="connsiteY237" fmla="*/ 357026 h 752434"/>
              <a:gd name="connsiteX238" fmla="*/ 2378203 w 4342524"/>
              <a:gd name="connsiteY238" fmla="*/ 346621 h 752434"/>
              <a:gd name="connsiteX239" fmla="*/ 2388608 w 4342524"/>
              <a:gd name="connsiteY239" fmla="*/ 343119 h 752434"/>
              <a:gd name="connsiteX240" fmla="*/ 1861774 w 4342524"/>
              <a:gd name="connsiteY240" fmla="*/ 317805 h 752434"/>
              <a:gd name="connsiteX241" fmla="*/ 1881944 w 4342524"/>
              <a:gd name="connsiteY241" fmla="*/ 345554 h 752434"/>
              <a:gd name="connsiteX242" fmla="*/ 1801262 w 4342524"/>
              <a:gd name="connsiteY242" fmla="*/ 338616 h 752434"/>
              <a:gd name="connsiteX243" fmla="*/ 1774368 w 4342524"/>
              <a:gd name="connsiteY243" fmla="*/ 349890 h 752434"/>
              <a:gd name="connsiteX244" fmla="*/ 1747474 w 4342524"/>
              <a:gd name="connsiteY244" fmla="*/ 345554 h 752434"/>
              <a:gd name="connsiteX245" fmla="*/ 1861774 w 4342524"/>
              <a:gd name="connsiteY245" fmla="*/ 317805 h 752434"/>
              <a:gd name="connsiteX246" fmla="*/ 1728263 w 4342524"/>
              <a:gd name="connsiteY246" fmla="*/ 317805 h 752434"/>
              <a:gd name="connsiteX247" fmla="*/ 1728263 w 4342524"/>
              <a:gd name="connsiteY247" fmla="*/ 332213 h 752434"/>
              <a:gd name="connsiteX248" fmla="*/ 1709054 w 4342524"/>
              <a:gd name="connsiteY248" fmla="*/ 346621 h 752434"/>
              <a:gd name="connsiteX249" fmla="*/ 1728263 w 4342524"/>
              <a:gd name="connsiteY249" fmla="*/ 317805 h 752434"/>
              <a:gd name="connsiteX250" fmla="*/ 1895832 w 4342524"/>
              <a:gd name="connsiteY250" fmla="*/ 315079 h 752434"/>
              <a:gd name="connsiteX251" fmla="*/ 1923567 w 4342524"/>
              <a:gd name="connsiteY251" fmla="*/ 325809 h 752434"/>
              <a:gd name="connsiteX252" fmla="*/ 1888348 w 4342524"/>
              <a:gd name="connsiteY252" fmla="*/ 346621 h 752434"/>
              <a:gd name="connsiteX253" fmla="*/ 1895392 w 4342524"/>
              <a:gd name="connsiteY253" fmla="*/ 318872 h 752434"/>
              <a:gd name="connsiteX254" fmla="*/ 1895832 w 4342524"/>
              <a:gd name="connsiteY254" fmla="*/ 315079 h 752434"/>
              <a:gd name="connsiteX255" fmla="*/ 2285355 w 4342524"/>
              <a:gd name="connsiteY255" fmla="*/ 298597 h 752434"/>
              <a:gd name="connsiteX256" fmla="*/ 2259742 w 4342524"/>
              <a:gd name="connsiteY256" fmla="*/ 311403 h 752434"/>
              <a:gd name="connsiteX257" fmla="*/ 2285355 w 4342524"/>
              <a:gd name="connsiteY257" fmla="*/ 298597 h 752434"/>
              <a:gd name="connsiteX258" fmla="*/ 2412321 w 4342524"/>
              <a:gd name="connsiteY258" fmla="*/ 292794 h 752434"/>
              <a:gd name="connsiteX259" fmla="*/ 2413279 w 4342524"/>
              <a:gd name="connsiteY259" fmla="*/ 293339 h 752434"/>
              <a:gd name="connsiteX260" fmla="*/ 2411805 w 4342524"/>
              <a:gd name="connsiteY260" fmla="*/ 292817 h 752434"/>
              <a:gd name="connsiteX261" fmla="*/ 2224524 w 4342524"/>
              <a:gd name="connsiteY261" fmla="*/ 292193 h 752434"/>
              <a:gd name="connsiteX262" fmla="*/ 2211718 w 4342524"/>
              <a:gd name="connsiteY262" fmla="*/ 311403 h 752434"/>
              <a:gd name="connsiteX263" fmla="*/ 2224524 w 4342524"/>
              <a:gd name="connsiteY263" fmla="*/ 292193 h 752434"/>
              <a:gd name="connsiteX264" fmla="*/ 2399004 w 4342524"/>
              <a:gd name="connsiteY264" fmla="*/ 288287 h 752434"/>
              <a:gd name="connsiteX265" fmla="*/ 2411805 w 4342524"/>
              <a:gd name="connsiteY265" fmla="*/ 292817 h 752434"/>
              <a:gd name="connsiteX266" fmla="*/ 2399845 w 4342524"/>
              <a:gd name="connsiteY266" fmla="*/ 293339 h 752434"/>
              <a:gd name="connsiteX267" fmla="*/ 2399004 w 4342524"/>
              <a:gd name="connsiteY267" fmla="*/ 288287 h 752434"/>
              <a:gd name="connsiteX268" fmla="*/ 1843524 w 4342524"/>
              <a:gd name="connsiteY268" fmla="*/ 244167 h 752434"/>
              <a:gd name="connsiteX269" fmla="*/ 1795498 w 4342524"/>
              <a:gd name="connsiteY269" fmla="*/ 260177 h 752434"/>
              <a:gd name="connsiteX270" fmla="*/ 1843524 w 4342524"/>
              <a:gd name="connsiteY270" fmla="*/ 244167 h 752434"/>
              <a:gd name="connsiteX271" fmla="*/ 707231 w 4342524"/>
              <a:gd name="connsiteY271" fmla="*/ 123475 h 752434"/>
              <a:gd name="connsiteX272" fmla="*/ 726141 w 4342524"/>
              <a:gd name="connsiteY272" fmla="*/ 144277 h 752434"/>
              <a:gd name="connsiteX273" fmla="*/ 700528 w 4342524"/>
              <a:gd name="connsiteY273" fmla="*/ 130188 h 752434"/>
              <a:gd name="connsiteX274" fmla="*/ 707231 w 4342524"/>
              <a:gd name="connsiteY274" fmla="*/ 123475 h 752434"/>
              <a:gd name="connsiteX275" fmla="*/ 437990 w 4342524"/>
              <a:gd name="connsiteY275" fmla="*/ 84084 h 752434"/>
              <a:gd name="connsiteX276" fmla="*/ 463604 w 4342524"/>
              <a:gd name="connsiteY276" fmla="*/ 96890 h 752434"/>
              <a:gd name="connsiteX277" fmla="*/ 450797 w 4342524"/>
              <a:gd name="connsiteY277" fmla="*/ 102493 h 752434"/>
              <a:gd name="connsiteX278" fmla="*/ 437990 w 4342524"/>
              <a:gd name="connsiteY278" fmla="*/ 84084 h 752434"/>
              <a:gd name="connsiteX279" fmla="*/ 64206 w 4342524"/>
              <a:gd name="connsiteY279" fmla="*/ 0 h 752434"/>
              <a:gd name="connsiteX280" fmla="*/ 4342524 w 4342524"/>
              <a:gd name="connsiteY280" fmla="*/ 0 h 752434"/>
              <a:gd name="connsiteX281" fmla="*/ 4342524 w 4342524"/>
              <a:gd name="connsiteY281" fmla="*/ 579868 h 752434"/>
              <a:gd name="connsiteX282" fmla="*/ 4280610 w 4342524"/>
              <a:gd name="connsiteY282" fmla="*/ 576258 h 752434"/>
              <a:gd name="connsiteX283" fmla="*/ 4287326 w 4342524"/>
              <a:gd name="connsiteY283" fmla="*/ 562786 h 752434"/>
              <a:gd name="connsiteX284" fmla="*/ 4240306 w 4342524"/>
              <a:gd name="connsiteY284" fmla="*/ 549314 h 752434"/>
              <a:gd name="connsiteX285" fmla="*/ 4327628 w 4342524"/>
              <a:gd name="connsiteY285" fmla="*/ 529105 h 752434"/>
              <a:gd name="connsiteX286" fmla="*/ 4273892 w 4342524"/>
              <a:gd name="connsiteY286" fmla="*/ 495423 h 752434"/>
              <a:gd name="connsiteX287" fmla="*/ 4247024 w 4342524"/>
              <a:gd name="connsiteY287" fmla="*/ 495423 h 752434"/>
              <a:gd name="connsiteX288" fmla="*/ 4206723 w 4342524"/>
              <a:gd name="connsiteY288" fmla="*/ 515631 h 752434"/>
              <a:gd name="connsiteX289" fmla="*/ 4206723 w 4342524"/>
              <a:gd name="connsiteY289" fmla="*/ 495423 h 752434"/>
              <a:gd name="connsiteX290" fmla="*/ 4267176 w 4342524"/>
              <a:gd name="connsiteY290" fmla="*/ 468478 h 752434"/>
              <a:gd name="connsiteX291" fmla="*/ 4273892 w 4342524"/>
              <a:gd name="connsiteY291" fmla="*/ 488686 h 752434"/>
              <a:gd name="connsiteX292" fmla="*/ 4287326 w 4342524"/>
              <a:gd name="connsiteY292" fmla="*/ 455006 h 752434"/>
              <a:gd name="connsiteX293" fmla="*/ 4233590 w 4342524"/>
              <a:gd name="connsiteY293" fmla="*/ 468478 h 752434"/>
              <a:gd name="connsiteX294" fmla="*/ 4099249 w 4342524"/>
              <a:gd name="connsiteY294" fmla="*/ 475214 h 752434"/>
              <a:gd name="connsiteX295" fmla="*/ 4092533 w 4342524"/>
              <a:gd name="connsiteY295" fmla="*/ 455006 h 752434"/>
              <a:gd name="connsiteX296" fmla="*/ 4005212 w 4342524"/>
              <a:gd name="connsiteY296" fmla="*/ 488686 h 752434"/>
              <a:gd name="connsiteX297" fmla="*/ 3998494 w 4342524"/>
              <a:gd name="connsiteY297" fmla="*/ 461742 h 752434"/>
              <a:gd name="connsiteX298" fmla="*/ 4112683 w 4342524"/>
              <a:gd name="connsiteY298" fmla="*/ 428061 h 752434"/>
              <a:gd name="connsiteX299" fmla="*/ 4099249 w 4342524"/>
              <a:gd name="connsiteY299" fmla="*/ 407853 h 752434"/>
              <a:gd name="connsiteX300" fmla="*/ 3938042 w 4342524"/>
              <a:gd name="connsiteY300" fmla="*/ 421325 h 752434"/>
              <a:gd name="connsiteX301" fmla="*/ 3951476 w 4342524"/>
              <a:gd name="connsiteY301" fmla="*/ 407853 h 752434"/>
              <a:gd name="connsiteX302" fmla="*/ 3790267 w 4342524"/>
              <a:gd name="connsiteY302" fmla="*/ 428061 h 752434"/>
              <a:gd name="connsiteX303" fmla="*/ 3803701 w 4342524"/>
              <a:gd name="connsiteY303" fmla="*/ 407853 h 752434"/>
              <a:gd name="connsiteX304" fmla="*/ 3729813 w 4342524"/>
              <a:gd name="connsiteY304" fmla="*/ 407853 h 752434"/>
              <a:gd name="connsiteX305" fmla="*/ 3716379 w 4342524"/>
              <a:gd name="connsiteY305" fmla="*/ 380909 h 752434"/>
              <a:gd name="connsiteX306" fmla="*/ 3669362 w 4342524"/>
              <a:gd name="connsiteY306" fmla="*/ 394381 h 752434"/>
              <a:gd name="connsiteX307" fmla="*/ 3682796 w 4342524"/>
              <a:gd name="connsiteY307" fmla="*/ 387645 h 752434"/>
              <a:gd name="connsiteX308" fmla="*/ 3669362 w 4342524"/>
              <a:gd name="connsiteY308" fmla="*/ 387645 h 752434"/>
              <a:gd name="connsiteX309" fmla="*/ 3541738 w 4342524"/>
              <a:gd name="connsiteY309" fmla="*/ 387645 h 752434"/>
              <a:gd name="connsiteX310" fmla="*/ 3541738 w 4342524"/>
              <a:gd name="connsiteY310" fmla="*/ 374172 h 752434"/>
              <a:gd name="connsiteX311" fmla="*/ 3373811 w 4342524"/>
              <a:gd name="connsiteY311" fmla="*/ 380909 h 752434"/>
              <a:gd name="connsiteX312" fmla="*/ 3373811 w 4342524"/>
              <a:gd name="connsiteY312" fmla="*/ 387645 h 752434"/>
              <a:gd name="connsiteX313" fmla="*/ 3299924 w 4342524"/>
              <a:gd name="connsiteY313" fmla="*/ 387645 h 752434"/>
              <a:gd name="connsiteX314" fmla="*/ 3306642 w 4342524"/>
              <a:gd name="connsiteY314" fmla="*/ 367436 h 752434"/>
              <a:gd name="connsiteX315" fmla="*/ 3279774 w 4342524"/>
              <a:gd name="connsiteY315" fmla="*/ 394381 h 752434"/>
              <a:gd name="connsiteX316" fmla="*/ 3286490 w 4342524"/>
              <a:gd name="connsiteY316" fmla="*/ 374172 h 752434"/>
              <a:gd name="connsiteX317" fmla="*/ 3219320 w 4342524"/>
              <a:gd name="connsiteY317" fmla="*/ 374172 h 752434"/>
              <a:gd name="connsiteX318" fmla="*/ 3199170 w 4342524"/>
              <a:gd name="connsiteY318" fmla="*/ 380909 h 752434"/>
              <a:gd name="connsiteX319" fmla="*/ 3205886 w 4342524"/>
              <a:gd name="connsiteY319" fmla="*/ 407853 h 752434"/>
              <a:gd name="connsiteX320" fmla="*/ 3192452 w 4342524"/>
              <a:gd name="connsiteY320" fmla="*/ 401117 h 752434"/>
              <a:gd name="connsiteX321" fmla="*/ 3199170 w 4342524"/>
              <a:gd name="connsiteY321" fmla="*/ 387645 h 752434"/>
              <a:gd name="connsiteX322" fmla="*/ 3185737 w 4342524"/>
              <a:gd name="connsiteY322" fmla="*/ 374172 h 752434"/>
              <a:gd name="connsiteX323" fmla="*/ 3165585 w 4342524"/>
              <a:gd name="connsiteY323" fmla="*/ 401117 h 752434"/>
              <a:gd name="connsiteX324" fmla="*/ 3165585 w 4342524"/>
              <a:gd name="connsiteY324" fmla="*/ 374172 h 752434"/>
              <a:gd name="connsiteX325" fmla="*/ 3037961 w 4342524"/>
              <a:gd name="connsiteY325" fmla="*/ 394381 h 752434"/>
              <a:gd name="connsiteX326" fmla="*/ 2957358 w 4342524"/>
              <a:gd name="connsiteY326" fmla="*/ 367436 h 752434"/>
              <a:gd name="connsiteX327" fmla="*/ 2923772 w 4342524"/>
              <a:gd name="connsiteY327" fmla="*/ 347228 h 752434"/>
              <a:gd name="connsiteX328" fmla="*/ 2917054 w 4342524"/>
              <a:gd name="connsiteY328" fmla="*/ 347228 h 752434"/>
              <a:gd name="connsiteX329" fmla="*/ 2923772 w 4342524"/>
              <a:gd name="connsiteY329" fmla="*/ 374172 h 752434"/>
              <a:gd name="connsiteX330" fmla="*/ 2896904 w 4342524"/>
              <a:gd name="connsiteY330" fmla="*/ 340492 h 752434"/>
              <a:gd name="connsiteX331" fmla="*/ 2923772 w 4342524"/>
              <a:gd name="connsiteY331" fmla="*/ 340492 h 752434"/>
              <a:gd name="connsiteX332" fmla="*/ 2883470 w 4342524"/>
              <a:gd name="connsiteY332" fmla="*/ 340492 h 752434"/>
              <a:gd name="connsiteX333" fmla="*/ 2896904 w 4342524"/>
              <a:gd name="connsiteY333" fmla="*/ 353964 h 752434"/>
              <a:gd name="connsiteX334" fmla="*/ 2809583 w 4342524"/>
              <a:gd name="connsiteY334" fmla="*/ 340492 h 752434"/>
              <a:gd name="connsiteX335" fmla="*/ 2802865 w 4342524"/>
              <a:gd name="connsiteY335" fmla="*/ 380909 h 752434"/>
              <a:gd name="connsiteX336" fmla="*/ 2883470 w 4342524"/>
              <a:gd name="connsiteY336" fmla="*/ 401117 h 752434"/>
              <a:gd name="connsiteX337" fmla="*/ 2856602 w 4342524"/>
              <a:gd name="connsiteY337" fmla="*/ 421325 h 752434"/>
              <a:gd name="connsiteX338" fmla="*/ 2809583 w 4342524"/>
              <a:gd name="connsiteY338" fmla="*/ 407853 h 752434"/>
              <a:gd name="connsiteX339" fmla="*/ 2789431 w 4342524"/>
              <a:gd name="connsiteY339" fmla="*/ 428061 h 752434"/>
              <a:gd name="connsiteX340" fmla="*/ 2704419 w 4342524"/>
              <a:gd name="connsiteY340" fmla="*/ 426168 h 752434"/>
              <a:gd name="connsiteX341" fmla="*/ 2691436 w 4342524"/>
              <a:gd name="connsiteY341" fmla="*/ 415581 h 752434"/>
              <a:gd name="connsiteX342" fmla="*/ 2695393 w 4342524"/>
              <a:gd name="connsiteY342" fmla="*/ 414589 h 752434"/>
              <a:gd name="connsiteX343" fmla="*/ 2668526 w 4342524"/>
              <a:gd name="connsiteY343" fmla="*/ 407853 h 752434"/>
              <a:gd name="connsiteX344" fmla="*/ 2668526 w 4342524"/>
              <a:gd name="connsiteY344" fmla="*/ 421325 h 752434"/>
              <a:gd name="connsiteX345" fmla="*/ 2567770 w 4342524"/>
              <a:gd name="connsiteY345" fmla="*/ 421325 h 752434"/>
              <a:gd name="connsiteX346" fmla="*/ 2487167 w 4342524"/>
              <a:gd name="connsiteY346" fmla="*/ 441534 h 752434"/>
              <a:gd name="connsiteX347" fmla="*/ 2460299 w 4342524"/>
              <a:gd name="connsiteY347" fmla="*/ 414589 h 752434"/>
              <a:gd name="connsiteX348" fmla="*/ 2446863 w 4342524"/>
              <a:gd name="connsiteY348" fmla="*/ 414589 h 752434"/>
              <a:gd name="connsiteX349" fmla="*/ 2252070 w 4342524"/>
              <a:gd name="connsiteY349" fmla="*/ 448270 h 752434"/>
              <a:gd name="connsiteX350" fmla="*/ 2231920 w 4342524"/>
              <a:gd name="connsiteY350" fmla="*/ 434798 h 752434"/>
              <a:gd name="connsiteX351" fmla="*/ 2238636 w 4342524"/>
              <a:gd name="connsiteY351" fmla="*/ 455006 h 752434"/>
              <a:gd name="connsiteX352" fmla="*/ 2211768 w 4342524"/>
              <a:gd name="connsiteY352" fmla="*/ 441534 h 752434"/>
              <a:gd name="connsiteX353" fmla="*/ 2211768 w 4342524"/>
              <a:gd name="connsiteY353" fmla="*/ 414589 h 752434"/>
              <a:gd name="connsiteX354" fmla="*/ 2252070 w 4342524"/>
              <a:gd name="connsiteY354" fmla="*/ 428061 h 752434"/>
              <a:gd name="connsiteX355" fmla="*/ 2225202 w 4342524"/>
              <a:gd name="connsiteY355" fmla="*/ 414589 h 752434"/>
              <a:gd name="connsiteX356" fmla="*/ 2252070 w 4342524"/>
              <a:gd name="connsiteY356" fmla="*/ 414589 h 752434"/>
              <a:gd name="connsiteX357" fmla="*/ 2198334 w 4342524"/>
              <a:gd name="connsiteY357" fmla="*/ 394381 h 752434"/>
              <a:gd name="connsiteX358" fmla="*/ 2467015 w 4342524"/>
              <a:gd name="connsiteY358" fmla="*/ 387645 h 752434"/>
              <a:gd name="connsiteX359" fmla="*/ 2487167 w 4342524"/>
              <a:gd name="connsiteY359" fmla="*/ 407853 h 752434"/>
              <a:gd name="connsiteX360" fmla="*/ 2507316 w 4342524"/>
              <a:gd name="connsiteY360" fmla="*/ 387645 h 752434"/>
              <a:gd name="connsiteX361" fmla="*/ 2534184 w 4342524"/>
              <a:gd name="connsiteY361" fmla="*/ 407853 h 752434"/>
              <a:gd name="connsiteX362" fmla="*/ 2561052 w 4342524"/>
              <a:gd name="connsiteY362" fmla="*/ 374172 h 752434"/>
              <a:gd name="connsiteX363" fmla="*/ 2574486 w 4342524"/>
              <a:gd name="connsiteY363" fmla="*/ 387645 h 752434"/>
              <a:gd name="connsiteX364" fmla="*/ 2641658 w 4342524"/>
              <a:gd name="connsiteY364" fmla="*/ 367436 h 752434"/>
              <a:gd name="connsiteX365" fmla="*/ 2708827 w 4342524"/>
              <a:gd name="connsiteY365" fmla="*/ 367436 h 752434"/>
              <a:gd name="connsiteX366" fmla="*/ 2648374 w 4342524"/>
              <a:gd name="connsiteY366" fmla="*/ 353964 h 752434"/>
              <a:gd name="connsiteX367" fmla="*/ 2574486 w 4342524"/>
              <a:gd name="connsiteY367" fmla="*/ 340492 h 752434"/>
              <a:gd name="connsiteX368" fmla="*/ 2587922 w 4342524"/>
              <a:gd name="connsiteY368" fmla="*/ 320283 h 752434"/>
              <a:gd name="connsiteX369" fmla="*/ 2581204 w 4342524"/>
              <a:gd name="connsiteY369" fmla="*/ 300075 h 752434"/>
              <a:gd name="connsiteX370" fmla="*/ 2540902 w 4342524"/>
              <a:gd name="connsiteY370" fmla="*/ 320283 h 752434"/>
              <a:gd name="connsiteX371" fmla="*/ 2433429 w 4342524"/>
              <a:gd name="connsiteY371" fmla="*/ 286603 h 752434"/>
              <a:gd name="connsiteX372" fmla="*/ 2419156 w 4342524"/>
              <a:gd name="connsiteY372" fmla="*/ 292496 h 752434"/>
              <a:gd name="connsiteX373" fmla="*/ 2412321 w 4342524"/>
              <a:gd name="connsiteY373" fmla="*/ 292794 h 752434"/>
              <a:gd name="connsiteX374" fmla="*/ 2388091 w 4342524"/>
              <a:gd name="connsiteY374" fmla="*/ 279024 h 752434"/>
              <a:gd name="connsiteX375" fmla="*/ 2352825 w 4342524"/>
              <a:gd name="connsiteY375" fmla="*/ 279867 h 752434"/>
              <a:gd name="connsiteX376" fmla="*/ 2379693 w 4342524"/>
              <a:gd name="connsiteY376" fmla="*/ 286603 h 752434"/>
              <a:gd name="connsiteX377" fmla="*/ 2325958 w 4342524"/>
              <a:gd name="connsiteY377" fmla="*/ 300075 h 752434"/>
              <a:gd name="connsiteX378" fmla="*/ 2339391 w 4342524"/>
              <a:gd name="connsiteY378" fmla="*/ 286603 h 752434"/>
              <a:gd name="connsiteX379" fmla="*/ 2265504 w 4342524"/>
              <a:gd name="connsiteY379" fmla="*/ 273131 h 752434"/>
              <a:gd name="connsiteX380" fmla="*/ 2272222 w 4342524"/>
              <a:gd name="connsiteY380" fmla="*/ 293339 h 752434"/>
              <a:gd name="connsiteX381" fmla="*/ 2252070 w 4342524"/>
              <a:gd name="connsiteY381" fmla="*/ 293339 h 752434"/>
              <a:gd name="connsiteX382" fmla="*/ 2205050 w 4342524"/>
              <a:gd name="connsiteY382" fmla="*/ 293339 h 752434"/>
              <a:gd name="connsiteX383" fmla="*/ 2178182 w 4342524"/>
              <a:gd name="connsiteY383" fmla="*/ 286603 h 752434"/>
              <a:gd name="connsiteX384" fmla="*/ 2252070 w 4342524"/>
              <a:gd name="connsiteY384" fmla="*/ 266394 h 752434"/>
              <a:gd name="connsiteX385" fmla="*/ 2205050 w 4342524"/>
              <a:gd name="connsiteY385" fmla="*/ 259658 h 752434"/>
              <a:gd name="connsiteX386" fmla="*/ 2124447 w 4342524"/>
              <a:gd name="connsiteY386" fmla="*/ 219242 h 752434"/>
              <a:gd name="connsiteX387" fmla="*/ 1996823 w 4342524"/>
              <a:gd name="connsiteY387" fmla="*/ 219242 h 752434"/>
              <a:gd name="connsiteX388" fmla="*/ 1949804 w 4342524"/>
              <a:gd name="connsiteY388" fmla="*/ 205769 h 752434"/>
              <a:gd name="connsiteX389" fmla="*/ 1963238 w 4342524"/>
              <a:gd name="connsiteY389" fmla="*/ 225978 h 752434"/>
              <a:gd name="connsiteX390" fmla="*/ 1990107 w 4342524"/>
              <a:gd name="connsiteY390" fmla="*/ 212505 h 752434"/>
              <a:gd name="connsiteX391" fmla="*/ 1943088 w 4342524"/>
              <a:gd name="connsiteY391" fmla="*/ 212505 h 752434"/>
              <a:gd name="connsiteX392" fmla="*/ 1808747 w 4342524"/>
              <a:gd name="connsiteY392" fmla="*/ 185559 h 752434"/>
              <a:gd name="connsiteX393" fmla="*/ 1822180 w 4342524"/>
              <a:gd name="connsiteY393" fmla="*/ 199033 h 752434"/>
              <a:gd name="connsiteX394" fmla="*/ 1694557 w 4342524"/>
              <a:gd name="connsiteY394" fmla="*/ 199033 h 752434"/>
              <a:gd name="connsiteX395" fmla="*/ 1642501 w 4342524"/>
              <a:gd name="connsiteY395" fmla="*/ 203242 h 752434"/>
              <a:gd name="connsiteX396" fmla="*/ 1581290 w 4342524"/>
              <a:gd name="connsiteY396" fmla="*/ 192458 h 752434"/>
              <a:gd name="connsiteX397" fmla="*/ 1587085 w 4342524"/>
              <a:gd name="connsiteY397" fmla="*/ 192297 h 752434"/>
              <a:gd name="connsiteX398" fmla="*/ 1580368 w 4342524"/>
              <a:gd name="connsiteY398" fmla="*/ 192297 h 752434"/>
              <a:gd name="connsiteX399" fmla="*/ 1581290 w 4342524"/>
              <a:gd name="connsiteY399" fmla="*/ 192458 h 752434"/>
              <a:gd name="connsiteX400" fmla="*/ 1436794 w 4342524"/>
              <a:gd name="connsiteY400" fmla="*/ 196506 h 752434"/>
              <a:gd name="connsiteX401" fmla="*/ 1291538 w 4342524"/>
              <a:gd name="connsiteY401" fmla="*/ 205769 h 752434"/>
              <a:gd name="connsiteX402" fmla="*/ 1298253 w 4342524"/>
              <a:gd name="connsiteY402" fmla="*/ 178823 h 752434"/>
              <a:gd name="connsiteX403" fmla="*/ 1271385 w 4342524"/>
              <a:gd name="connsiteY403" fmla="*/ 199033 h 752434"/>
              <a:gd name="connsiteX404" fmla="*/ 1069874 w 4342524"/>
              <a:gd name="connsiteY404" fmla="*/ 199033 h 752434"/>
              <a:gd name="connsiteX405" fmla="*/ 1069874 w 4342524"/>
              <a:gd name="connsiteY405" fmla="*/ 185559 h 752434"/>
              <a:gd name="connsiteX406" fmla="*/ 1056441 w 4342524"/>
              <a:gd name="connsiteY406" fmla="*/ 178823 h 752434"/>
              <a:gd name="connsiteX407" fmla="*/ 955685 w 4342524"/>
              <a:gd name="connsiteY407" fmla="*/ 199033 h 752434"/>
              <a:gd name="connsiteX408" fmla="*/ 955685 w 4342524"/>
              <a:gd name="connsiteY408" fmla="*/ 178823 h 752434"/>
              <a:gd name="connsiteX409" fmla="*/ 928818 w 4342524"/>
              <a:gd name="connsiteY409" fmla="*/ 178823 h 752434"/>
              <a:gd name="connsiteX410" fmla="*/ 928818 w 4342524"/>
              <a:gd name="connsiteY410" fmla="*/ 199033 h 752434"/>
              <a:gd name="connsiteX411" fmla="*/ 848214 w 4342524"/>
              <a:gd name="connsiteY411" fmla="*/ 178823 h 752434"/>
              <a:gd name="connsiteX412" fmla="*/ 841496 w 4342524"/>
              <a:gd name="connsiteY412" fmla="*/ 158614 h 752434"/>
              <a:gd name="connsiteX413" fmla="*/ 794478 w 4342524"/>
              <a:gd name="connsiteY413" fmla="*/ 158614 h 752434"/>
              <a:gd name="connsiteX414" fmla="*/ 807912 w 4342524"/>
              <a:gd name="connsiteY414" fmla="*/ 138406 h 752434"/>
              <a:gd name="connsiteX415" fmla="*/ 666855 w 4342524"/>
              <a:gd name="connsiteY415" fmla="*/ 124934 h 752434"/>
              <a:gd name="connsiteX416" fmla="*/ 693723 w 4342524"/>
              <a:gd name="connsiteY416" fmla="*/ 97989 h 752434"/>
              <a:gd name="connsiteX417" fmla="*/ 579534 w 4342524"/>
              <a:gd name="connsiteY417" fmla="*/ 104726 h 752434"/>
              <a:gd name="connsiteX418" fmla="*/ 572816 w 4342524"/>
              <a:gd name="connsiteY418" fmla="*/ 118198 h 752434"/>
              <a:gd name="connsiteX419" fmla="*/ 478778 w 4342524"/>
              <a:gd name="connsiteY419" fmla="*/ 111462 h 752434"/>
              <a:gd name="connsiteX420" fmla="*/ 364589 w 4342524"/>
              <a:gd name="connsiteY420" fmla="*/ 57573 h 752434"/>
              <a:gd name="connsiteX421" fmla="*/ 277267 w 4342524"/>
              <a:gd name="connsiteY421" fmla="*/ 44100 h 752434"/>
              <a:gd name="connsiteX422" fmla="*/ 263834 w 4342524"/>
              <a:gd name="connsiteY422" fmla="*/ 64309 h 752434"/>
              <a:gd name="connsiteX423" fmla="*/ 263834 w 4342524"/>
              <a:gd name="connsiteY423" fmla="*/ 50837 h 752434"/>
              <a:gd name="connsiteX424" fmla="*/ 236966 w 4342524"/>
              <a:gd name="connsiteY424" fmla="*/ 57573 h 752434"/>
              <a:gd name="connsiteX425" fmla="*/ 250400 w 4342524"/>
              <a:gd name="connsiteY425" fmla="*/ 64309 h 752434"/>
              <a:gd name="connsiteX426" fmla="*/ 163078 w 4342524"/>
              <a:gd name="connsiteY426" fmla="*/ 64309 h 752434"/>
              <a:gd name="connsiteX427" fmla="*/ 230248 w 4342524"/>
              <a:gd name="connsiteY427" fmla="*/ 64309 h 752434"/>
              <a:gd name="connsiteX428" fmla="*/ 236966 w 4342524"/>
              <a:gd name="connsiteY428" fmla="*/ 50837 h 752434"/>
              <a:gd name="connsiteX429" fmla="*/ 203380 w 4342524"/>
              <a:gd name="connsiteY429" fmla="*/ 44100 h 752434"/>
              <a:gd name="connsiteX430" fmla="*/ 163078 w 4342524"/>
              <a:gd name="connsiteY430" fmla="*/ 17156 h 752434"/>
              <a:gd name="connsiteX431" fmla="*/ 142926 w 4342524"/>
              <a:gd name="connsiteY431" fmla="*/ 44100 h 752434"/>
              <a:gd name="connsiteX432" fmla="*/ 69368 w 4342524"/>
              <a:gd name="connsiteY432" fmla="*/ 8368 h 752434"/>
              <a:gd name="connsiteX433" fmla="*/ 0 w 4342524"/>
              <a:gd name="connsiteY433" fmla="*/ 0 h 752434"/>
              <a:gd name="connsiteX434" fmla="*/ 51867 w 4342524"/>
              <a:gd name="connsiteY434" fmla="*/ 0 h 752434"/>
              <a:gd name="connsiteX435" fmla="*/ 39968 w 4342524"/>
              <a:gd name="connsiteY435" fmla="*/ 3473 h 752434"/>
              <a:gd name="connsiteX436" fmla="*/ 14464 w 4342524"/>
              <a:gd name="connsiteY436" fmla="*/ 3684 h 7524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</a:cxnLst>
            <a:rect l="l" t="t" r="r" b="b"/>
            <a:pathLst>
              <a:path w="4342524" h="752434">
                <a:moveTo>
                  <a:pt x="4328023" y="737225"/>
                </a:moveTo>
                <a:cubicBezTo>
                  <a:pt x="4331225" y="740427"/>
                  <a:pt x="4336027" y="740427"/>
                  <a:pt x="4340830" y="740427"/>
                </a:cubicBezTo>
                <a:lnTo>
                  <a:pt x="4342524" y="740851"/>
                </a:lnTo>
                <a:lnTo>
                  <a:pt x="4342524" y="749186"/>
                </a:lnTo>
                <a:lnTo>
                  <a:pt x="4336028" y="752434"/>
                </a:lnTo>
                <a:cubicBezTo>
                  <a:pt x="4331226" y="751633"/>
                  <a:pt x="4328023" y="746831"/>
                  <a:pt x="4328023" y="737225"/>
                </a:cubicBezTo>
                <a:close/>
                <a:moveTo>
                  <a:pt x="4327523" y="698087"/>
                </a:moveTo>
                <a:cubicBezTo>
                  <a:pt x="4329824" y="697870"/>
                  <a:pt x="4332425" y="698738"/>
                  <a:pt x="4335227" y="699605"/>
                </a:cubicBezTo>
                <a:lnTo>
                  <a:pt x="4342524" y="700848"/>
                </a:lnTo>
                <a:lnTo>
                  <a:pt x="4342524" y="712413"/>
                </a:lnTo>
                <a:lnTo>
                  <a:pt x="4340029" y="712612"/>
                </a:lnTo>
                <a:cubicBezTo>
                  <a:pt x="4332825" y="710010"/>
                  <a:pt x="4324823" y="703073"/>
                  <a:pt x="4321620" y="703073"/>
                </a:cubicBezTo>
                <a:cubicBezTo>
                  <a:pt x="4323221" y="699605"/>
                  <a:pt x="4325222" y="698304"/>
                  <a:pt x="4327523" y="698087"/>
                </a:cubicBezTo>
                <a:close/>
                <a:moveTo>
                  <a:pt x="4342524" y="645172"/>
                </a:moveTo>
                <a:lnTo>
                  <a:pt x="4342524" y="649342"/>
                </a:lnTo>
                <a:lnTo>
                  <a:pt x="4340830" y="649500"/>
                </a:lnTo>
                <a:close/>
                <a:moveTo>
                  <a:pt x="4328023" y="628368"/>
                </a:moveTo>
                <a:cubicBezTo>
                  <a:pt x="4334426" y="628368"/>
                  <a:pt x="4328023" y="642456"/>
                  <a:pt x="4334426" y="642456"/>
                </a:cubicBezTo>
                <a:cubicBezTo>
                  <a:pt x="4334426" y="653022"/>
                  <a:pt x="4332825" y="654782"/>
                  <a:pt x="4329624" y="653903"/>
                </a:cubicBezTo>
                <a:cubicBezTo>
                  <a:pt x="4326422" y="653022"/>
                  <a:pt x="4321620" y="649500"/>
                  <a:pt x="4315217" y="649500"/>
                </a:cubicBezTo>
                <a:cubicBezTo>
                  <a:pt x="4315217" y="635413"/>
                  <a:pt x="4328023" y="649500"/>
                  <a:pt x="4328023" y="628368"/>
                </a:cubicBezTo>
                <a:close/>
                <a:moveTo>
                  <a:pt x="3975840" y="626898"/>
                </a:moveTo>
                <a:cubicBezTo>
                  <a:pt x="3985445" y="622606"/>
                  <a:pt x="3995050" y="633171"/>
                  <a:pt x="4004655" y="643738"/>
                </a:cubicBezTo>
                <a:cubicBezTo>
                  <a:pt x="4003054" y="645499"/>
                  <a:pt x="4000653" y="645939"/>
                  <a:pt x="3997751" y="645719"/>
                </a:cubicBezTo>
                <a:cubicBezTo>
                  <a:pt x="3989047" y="645058"/>
                  <a:pt x="3975840" y="638455"/>
                  <a:pt x="3966235" y="643738"/>
                </a:cubicBezTo>
                <a:cubicBezTo>
                  <a:pt x="3966235" y="643738"/>
                  <a:pt x="3966235" y="636694"/>
                  <a:pt x="3966235" y="636694"/>
                </a:cubicBezTo>
                <a:cubicBezTo>
                  <a:pt x="3969437" y="631411"/>
                  <a:pt x="3972638" y="628329"/>
                  <a:pt x="3975840" y="626898"/>
                </a:cubicBezTo>
                <a:close/>
                <a:moveTo>
                  <a:pt x="4065486" y="621965"/>
                </a:moveTo>
                <a:cubicBezTo>
                  <a:pt x="4052679" y="628368"/>
                  <a:pt x="4052679" y="641175"/>
                  <a:pt x="4039872" y="634772"/>
                </a:cubicBezTo>
                <a:cubicBezTo>
                  <a:pt x="4046276" y="621965"/>
                  <a:pt x="4052679" y="621965"/>
                  <a:pt x="4065486" y="621965"/>
                </a:cubicBezTo>
                <a:close/>
                <a:moveTo>
                  <a:pt x="3172220" y="615562"/>
                </a:moveTo>
                <a:cubicBezTo>
                  <a:pt x="3178623" y="621965"/>
                  <a:pt x="3191430" y="621965"/>
                  <a:pt x="3185027" y="634772"/>
                </a:cubicBezTo>
                <a:cubicBezTo>
                  <a:pt x="3178623" y="634772"/>
                  <a:pt x="3178623" y="628368"/>
                  <a:pt x="3172220" y="634772"/>
                </a:cubicBezTo>
                <a:cubicBezTo>
                  <a:pt x="3172220" y="615562"/>
                  <a:pt x="3172220" y="615562"/>
                  <a:pt x="3172220" y="615562"/>
                </a:cubicBezTo>
                <a:close/>
                <a:moveTo>
                  <a:pt x="3849374" y="614861"/>
                </a:moveTo>
                <a:cubicBezTo>
                  <a:pt x="3854177" y="613961"/>
                  <a:pt x="3858979" y="628368"/>
                  <a:pt x="3863781" y="628368"/>
                </a:cubicBezTo>
                <a:cubicBezTo>
                  <a:pt x="3857378" y="634772"/>
                  <a:pt x="3850975" y="634772"/>
                  <a:pt x="3838168" y="634772"/>
                </a:cubicBezTo>
                <a:cubicBezTo>
                  <a:pt x="3838168" y="615562"/>
                  <a:pt x="3838168" y="615562"/>
                  <a:pt x="3838168" y="615562"/>
                </a:cubicBezTo>
                <a:cubicBezTo>
                  <a:pt x="3838168" y="628368"/>
                  <a:pt x="3857378" y="634772"/>
                  <a:pt x="3844571" y="621965"/>
                </a:cubicBezTo>
                <a:cubicBezTo>
                  <a:pt x="3846172" y="617163"/>
                  <a:pt x="3847773" y="615162"/>
                  <a:pt x="3849374" y="614861"/>
                </a:cubicBezTo>
                <a:close/>
                <a:moveTo>
                  <a:pt x="3334704" y="609158"/>
                </a:moveTo>
                <a:cubicBezTo>
                  <a:pt x="3338306" y="618764"/>
                  <a:pt x="3336505" y="621965"/>
                  <a:pt x="3332003" y="622766"/>
                </a:cubicBezTo>
                <a:cubicBezTo>
                  <a:pt x="3327500" y="623566"/>
                  <a:pt x="3320296" y="621965"/>
                  <a:pt x="3313092" y="621965"/>
                </a:cubicBezTo>
                <a:cubicBezTo>
                  <a:pt x="3313092" y="621965"/>
                  <a:pt x="3320296" y="621965"/>
                  <a:pt x="3320296" y="621965"/>
                </a:cubicBezTo>
                <a:cubicBezTo>
                  <a:pt x="3327500" y="615562"/>
                  <a:pt x="3320296" y="615562"/>
                  <a:pt x="3320296" y="615562"/>
                </a:cubicBezTo>
                <a:cubicBezTo>
                  <a:pt x="3320296" y="609158"/>
                  <a:pt x="3327500" y="609158"/>
                  <a:pt x="3334704" y="609158"/>
                </a:cubicBezTo>
                <a:close/>
                <a:moveTo>
                  <a:pt x="3161014" y="601054"/>
                </a:moveTo>
                <a:cubicBezTo>
                  <a:pt x="3162615" y="601954"/>
                  <a:pt x="3164216" y="604356"/>
                  <a:pt x="3165817" y="609158"/>
                </a:cubicBezTo>
                <a:cubicBezTo>
                  <a:pt x="3162616" y="612361"/>
                  <a:pt x="3159413" y="617163"/>
                  <a:pt x="3156213" y="618764"/>
                </a:cubicBezTo>
                <a:cubicBezTo>
                  <a:pt x="3153010" y="620364"/>
                  <a:pt x="3149809" y="618764"/>
                  <a:pt x="3146607" y="609158"/>
                </a:cubicBezTo>
                <a:cubicBezTo>
                  <a:pt x="3151409" y="609158"/>
                  <a:pt x="3156212" y="598353"/>
                  <a:pt x="3161014" y="601054"/>
                </a:cubicBezTo>
                <a:close/>
                <a:moveTo>
                  <a:pt x="3065523" y="598753"/>
                </a:moveTo>
                <a:cubicBezTo>
                  <a:pt x="3071686" y="597953"/>
                  <a:pt x="3078730" y="599554"/>
                  <a:pt x="3085774" y="602755"/>
                </a:cubicBezTo>
                <a:cubicBezTo>
                  <a:pt x="3078731" y="615562"/>
                  <a:pt x="3064642" y="602755"/>
                  <a:pt x="3050554" y="609158"/>
                </a:cubicBezTo>
                <a:cubicBezTo>
                  <a:pt x="3054077" y="602755"/>
                  <a:pt x="3059360" y="599554"/>
                  <a:pt x="3065523" y="598753"/>
                </a:cubicBezTo>
                <a:close/>
                <a:moveTo>
                  <a:pt x="3550017" y="596352"/>
                </a:moveTo>
                <a:cubicBezTo>
                  <a:pt x="3550017" y="609158"/>
                  <a:pt x="3535609" y="596352"/>
                  <a:pt x="3528405" y="621965"/>
                </a:cubicBezTo>
                <a:cubicBezTo>
                  <a:pt x="3521201" y="621965"/>
                  <a:pt x="3521201" y="621965"/>
                  <a:pt x="3521201" y="621965"/>
                </a:cubicBezTo>
                <a:cubicBezTo>
                  <a:pt x="3521201" y="615562"/>
                  <a:pt x="3521201" y="615562"/>
                  <a:pt x="3521201" y="615562"/>
                </a:cubicBezTo>
                <a:cubicBezTo>
                  <a:pt x="3528405" y="609158"/>
                  <a:pt x="3535609" y="596352"/>
                  <a:pt x="3550017" y="596352"/>
                </a:cubicBezTo>
                <a:close/>
                <a:moveTo>
                  <a:pt x="2909681" y="596352"/>
                </a:moveTo>
                <a:cubicBezTo>
                  <a:pt x="2916542" y="589948"/>
                  <a:pt x="2943984" y="602755"/>
                  <a:pt x="2957707" y="602755"/>
                </a:cubicBezTo>
                <a:cubicBezTo>
                  <a:pt x="2950846" y="609158"/>
                  <a:pt x="2923403" y="596352"/>
                  <a:pt x="2909681" y="596352"/>
                </a:cubicBezTo>
                <a:close/>
                <a:moveTo>
                  <a:pt x="3607800" y="594132"/>
                </a:moveTo>
                <a:cubicBezTo>
                  <a:pt x="3622894" y="594969"/>
                  <a:pt x="3637988" y="599990"/>
                  <a:pt x="3654758" y="610031"/>
                </a:cubicBezTo>
                <a:cubicBezTo>
                  <a:pt x="3634632" y="589948"/>
                  <a:pt x="3668174" y="610031"/>
                  <a:pt x="3674882" y="596642"/>
                </a:cubicBezTo>
                <a:cubicBezTo>
                  <a:pt x="3681590" y="603338"/>
                  <a:pt x="3661466" y="603338"/>
                  <a:pt x="3674882" y="616727"/>
                </a:cubicBezTo>
                <a:cubicBezTo>
                  <a:pt x="3674882" y="616727"/>
                  <a:pt x="3674882" y="616727"/>
                  <a:pt x="3688299" y="596642"/>
                </a:cubicBezTo>
                <a:cubicBezTo>
                  <a:pt x="3701715" y="623421"/>
                  <a:pt x="3728549" y="610031"/>
                  <a:pt x="3748672" y="610031"/>
                </a:cubicBezTo>
                <a:cubicBezTo>
                  <a:pt x="3741965" y="650198"/>
                  <a:pt x="3701715" y="616727"/>
                  <a:pt x="3688299" y="630115"/>
                </a:cubicBezTo>
                <a:cubicBezTo>
                  <a:pt x="3701715" y="663588"/>
                  <a:pt x="3741965" y="623421"/>
                  <a:pt x="3762090" y="643504"/>
                </a:cubicBezTo>
                <a:cubicBezTo>
                  <a:pt x="3775506" y="643504"/>
                  <a:pt x="3762090" y="623421"/>
                  <a:pt x="3768798" y="610031"/>
                </a:cubicBezTo>
                <a:cubicBezTo>
                  <a:pt x="3782214" y="616727"/>
                  <a:pt x="3795632" y="630115"/>
                  <a:pt x="3802340" y="610031"/>
                </a:cubicBezTo>
                <a:cubicBezTo>
                  <a:pt x="3815755" y="623421"/>
                  <a:pt x="3788922" y="630115"/>
                  <a:pt x="3775506" y="630115"/>
                </a:cubicBezTo>
                <a:cubicBezTo>
                  <a:pt x="3775506" y="636811"/>
                  <a:pt x="3782214" y="630115"/>
                  <a:pt x="3782214" y="636811"/>
                </a:cubicBezTo>
                <a:cubicBezTo>
                  <a:pt x="3782214" y="636811"/>
                  <a:pt x="3782214" y="636811"/>
                  <a:pt x="3775506" y="636811"/>
                </a:cubicBezTo>
                <a:cubicBezTo>
                  <a:pt x="3782214" y="650198"/>
                  <a:pt x="3795632" y="650198"/>
                  <a:pt x="3802340" y="656894"/>
                </a:cubicBezTo>
                <a:cubicBezTo>
                  <a:pt x="3708423" y="656894"/>
                  <a:pt x="3634632" y="650198"/>
                  <a:pt x="3534008" y="656894"/>
                </a:cubicBezTo>
                <a:cubicBezTo>
                  <a:pt x="3540716" y="636811"/>
                  <a:pt x="3567549" y="656894"/>
                  <a:pt x="3574257" y="650198"/>
                </a:cubicBezTo>
                <a:cubicBezTo>
                  <a:pt x="3567549" y="636811"/>
                  <a:pt x="3560842" y="636811"/>
                  <a:pt x="3547426" y="636811"/>
                </a:cubicBezTo>
                <a:cubicBezTo>
                  <a:pt x="3554134" y="636811"/>
                  <a:pt x="3554134" y="623421"/>
                  <a:pt x="3547426" y="623421"/>
                </a:cubicBezTo>
                <a:cubicBezTo>
                  <a:pt x="3567549" y="596642"/>
                  <a:pt x="3580965" y="636811"/>
                  <a:pt x="3607799" y="623421"/>
                </a:cubicBezTo>
                <a:cubicBezTo>
                  <a:pt x="3587675" y="616727"/>
                  <a:pt x="3587675" y="603338"/>
                  <a:pt x="3560842" y="603338"/>
                </a:cubicBezTo>
                <a:cubicBezTo>
                  <a:pt x="3577612" y="596643"/>
                  <a:pt x="3592706" y="593296"/>
                  <a:pt x="3607800" y="594132"/>
                </a:cubicBezTo>
                <a:close/>
                <a:moveTo>
                  <a:pt x="3274673" y="588026"/>
                </a:moveTo>
                <a:cubicBezTo>
                  <a:pt x="3274673" y="602116"/>
                  <a:pt x="3274673" y="602116"/>
                  <a:pt x="3274673" y="602116"/>
                </a:cubicBezTo>
                <a:cubicBezTo>
                  <a:pt x="3272806" y="603876"/>
                  <a:pt x="3271405" y="604316"/>
                  <a:pt x="3270121" y="604096"/>
                </a:cubicBezTo>
                <a:cubicBezTo>
                  <a:pt x="3266269" y="603435"/>
                  <a:pt x="3263468" y="596832"/>
                  <a:pt x="3252261" y="602116"/>
                </a:cubicBezTo>
                <a:cubicBezTo>
                  <a:pt x="3252261" y="573939"/>
                  <a:pt x="3267203" y="602116"/>
                  <a:pt x="3274673" y="588026"/>
                </a:cubicBezTo>
                <a:close/>
                <a:moveTo>
                  <a:pt x="3132199" y="578341"/>
                </a:moveTo>
                <a:cubicBezTo>
                  <a:pt x="3139136" y="580142"/>
                  <a:pt x="3146073" y="585545"/>
                  <a:pt x="3153010" y="589147"/>
                </a:cubicBezTo>
                <a:cubicBezTo>
                  <a:pt x="3151275" y="590948"/>
                  <a:pt x="3148674" y="591399"/>
                  <a:pt x="3145530" y="591174"/>
                </a:cubicBezTo>
                <a:cubicBezTo>
                  <a:pt x="3136100" y="590498"/>
                  <a:pt x="3121792" y="583744"/>
                  <a:pt x="3111387" y="589147"/>
                </a:cubicBezTo>
                <a:cubicBezTo>
                  <a:pt x="3118324" y="578341"/>
                  <a:pt x="3125261" y="576540"/>
                  <a:pt x="3132199" y="578341"/>
                </a:cubicBezTo>
                <a:close/>
                <a:moveTo>
                  <a:pt x="4133522" y="560334"/>
                </a:moveTo>
                <a:cubicBezTo>
                  <a:pt x="4140726" y="561134"/>
                  <a:pt x="4148731" y="564336"/>
                  <a:pt x="4151932" y="567537"/>
                </a:cubicBezTo>
                <a:cubicBezTo>
                  <a:pt x="4151932" y="570740"/>
                  <a:pt x="4145529" y="572339"/>
                  <a:pt x="4138325" y="572339"/>
                </a:cubicBezTo>
                <a:cubicBezTo>
                  <a:pt x="4131121" y="572339"/>
                  <a:pt x="4123118" y="570740"/>
                  <a:pt x="4119915" y="567537"/>
                </a:cubicBezTo>
                <a:cubicBezTo>
                  <a:pt x="4119915" y="561134"/>
                  <a:pt x="4126318" y="559533"/>
                  <a:pt x="4133522" y="560334"/>
                </a:cubicBezTo>
                <a:close/>
                <a:moveTo>
                  <a:pt x="4177744" y="547827"/>
                </a:moveTo>
                <a:cubicBezTo>
                  <a:pt x="4179545" y="547928"/>
                  <a:pt x="4180746" y="549929"/>
                  <a:pt x="4180746" y="554731"/>
                </a:cubicBezTo>
                <a:lnTo>
                  <a:pt x="4174343" y="554731"/>
                </a:lnTo>
                <a:cubicBezTo>
                  <a:pt x="4167939" y="567537"/>
                  <a:pt x="4174343" y="567537"/>
                  <a:pt x="4180746" y="567537"/>
                </a:cubicBezTo>
                <a:cubicBezTo>
                  <a:pt x="4180746" y="573941"/>
                  <a:pt x="4177545" y="577143"/>
                  <a:pt x="4173542" y="577942"/>
                </a:cubicBezTo>
                <a:cubicBezTo>
                  <a:pt x="4169541" y="578743"/>
                  <a:pt x="4164739" y="577143"/>
                  <a:pt x="4161536" y="573941"/>
                </a:cubicBezTo>
                <a:cubicBezTo>
                  <a:pt x="4161536" y="564336"/>
                  <a:pt x="4172342" y="547527"/>
                  <a:pt x="4177744" y="547827"/>
                </a:cubicBezTo>
                <a:close/>
                <a:moveTo>
                  <a:pt x="3286109" y="522714"/>
                </a:moveTo>
                <a:cubicBezTo>
                  <a:pt x="3301545" y="527516"/>
                  <a:pt x="3293827" y="539523"/>
                  <a:pt x="3283214" y="542524"/>
                </a:cubicBezTo>
                <a:cubicBezTo>
                  <a:pt x="3279676" y="543525"/>
                  <a:pt x="3275817" y="543525"/>
                  <a:pt x="3272386" y="541924"/>
                </a:cubicBezTo>
                <a:cubicBezTo>
                  <a:pt x="3258664" y="529117"/>
                  <a:pt x="3299829" y="541924"/>
                  <a:pt x="3286109" y="522714"/>
                </a:cubicBezTo>
                <a:close/>
                <a:moveTo>
                  <a:pt x="3367521" y="513108"/>
                </a:moveTo>
                <a:cubicBezTo>
                  <a:pt x="3367521" y="520578"/>
                  <a:pt x="3380328" y="513108"/>
                  <a:pt x="3393134" y="513108"/>
                </a:cubicBezTo>
                <a:cubicBezTo>
                  <a:pt x="3386731" y="535521"/>
                  <a:pt x="3373924" y="528050"/>
                  <a:pt x="3367521" y="535521"/>
                </a:cubicBezTo>
                <a:cubicBezTo>
                  <a:pt x="3367521" y="513108"/>
                  <a:pt x="3367521" y="513108"/>
                  <a:pt x="3367521" y="513108"/>
                </a:cubicBezTo>
                <a:close/>
                <a:moveTo>
                  <a:pt x="4193553" y="500301"/>
                </a:moveTo>
                <a:cubicBezTo>
                  <a:pt x="4180107" y="535521"/>
                  <a:pt x="4153211" y="521433"/>
                  <a:pt x="4126317" y="528478"/>
                </a:cubicBezTo>
                <a:cubicBezTo>
                  <a:pt x="4146489" y="507346"/>
                  <a:pt x="4173383" y="528478"/>
                  <a:pt x="4193553" y="500301"/>
                </a:cubicBezTo>
                <a:close/>
                <a:moveTo>
                  <a:pt x="3838648" y="498244"/>
                </a:moveTo>
                <a:cubicBezTo>
                  <a:pt x="3845692" y="496528"/>
                  <a:pt x="3850975" y="498243"/>
                  <a:pt x="3850975" y="515395"/>
                </a:cubicBezTo>
                <a:cubicBezTo>
                  <a:pt x="3836887" y="508536"/>
                  <a:pt x="3822800" y="494814"/>
                  <a:pt x="3822800" y="529117"/>
                </a:cubicBezTo>
                <a:cubicBezTo>
                  <a:pt x="3815755" y="522256"/>
                  <a:pt x="3815755" y="515395"/>
                  <a:pt x="3815755" y="501675"/>
                </a:cubicBezTo>
                <a:cubicBezTo>
                  <a:pt x="3822799" y="505106"/>
                  <a:pt x="3831604" y="499960"/>
                  <a:pt x="3838648" y="498244"/>
                </a:cubicBezTo>
                <a:close/>
                <a:moveTo>
                  <a:pt x="4150930" y="497900"/>
                </a:moveTo>
                <a:cubicBezTo>
                  <a:pt x="4157000" y="498700"/>
                  <a:pt x="4163937" y="500301"/>
                  <a:pt x="4174343" y="500301"/>
                </a:cubicBezTo>
                <a:cubicBezTo>
                  <a:pt x="4167405" y="506705"/>
                  <a:pt x="4146594" y="500301"/>
                  <a:pt x="4132720" y="506705"/>
                </a:cubicBezTo>
                <a:cubicBezTo>
                  <a:pt x="4139658" y="500301"/>
                  <a:pt x="4132720" y="500301"/>
                  <a:pt x="4132720" y="500301"/>
                </a:cubicBezTo>
                <a:cubicBezTo>
                  <a:pt x="4139657" y="497100"/>
                  <a:pt x="4144860" y="497100"/>
                  <a:pt x="4150930" y="497900"/>
                </a:cubicBezTo>
                <a:close/>
                <a:moveTo>
                  <a:pt x="4111011" y="495799"/>
                </a:moveTo>
                <a:cubicBezTo>
                  <a:pt x="4114312" y="495499"/>
                  <a:pt x="4116714" y="505104"/>
                  <a:pt x="4126319" y="500301"/>
                </a:cubicBezTo>
                <a:cubicBezTo>
                  <a:pt x="4126319" y="506705"/>
                  <a:pt x="4123118" y="508306"/>
                  <a:pt x="4119115" y="508306"/>
                </a:cubicBezTo>
                <a:cubicBezTo>
                  <a:pt x="4115113" y="508306"/>
                  <a:pt x="4110311" y="506705"/>
                  <a:pt x="4107109" y="506705"/>
                </a:cubicBezTo>
                <a:cubicBezTo>
                  <a:pt x="4107109" y="506705"/>
                  <a:pt x="4113512" y="500301"/>
                  <a:pt x="4107109" y="500301"/>
                </a:cubicBezTo>
                <a:cubicBezTo>
                  <a:pt x="4108710" y="497100"/>
                  <a:pt x="4109910" y="495899"/>
                  <a:pt x="4111011" y="495799"/>
                </a:cubicBezTo>
                <a:close/>
                <a:moveTo>
                  <a:pt x="4022329" y="480291"/>
                </a:moveTo>
                <a:cubicBezTo>
                  <a:pt x="4026665" y="479490"/>
                  <a:pt x="4031868" y="481091"/>
                  <a:pt x="4038806" y="481091"/>
                </a:cubicBezTo>
                <a:cubicBezTo>
                  <a:pt x="4052679" y="487495"/>
                  <a:pt x="4017994" y="481091"/>
                  <a:pt x="4024930" y="500301"/>
                </a:cubicBezTo>
                <a:cubicBezTo>
                  <a:pt x="4017994" y="500301"/>
                  <a:pt x="4017994" y="493898"/>
                  <a:pt x="4011056" y="493898"/>
                </a:cubicBezTo>
                <a:cubicBezTo>
                  <a:pt x="4014525" y="484293"/>
                  <a:pt x="4017993" y="481091"/>
                  <a:pt x="4022329" y="480291"/>
                </a:cubicBezTo>
                <a:close/>
                <a:moveTo>
                  <a:pt x="3833208" y="476789"/>
                </a:moveTo>
                <a:cubicBezTo>
                  <a:pt x="3837281" y="476689"/>
                  <a:pt x="3841141" y="477890"/>
                  <a:pt x="3844571" y="481091"/>
                </a:cubicBezTo>
                <a:cubicBezTo>
                  <a:pt x="3830849" y="493898"/>
                  <a:pt x="3810267" y="487495"/>
                  <a:pt x="3796545" y="493898"/>
                </a:cubicBezTo>
                <a:cubicBezTo>
                  <a:pt x="3806837" y="489096"/>
                  <a:pt x="3820987" y="477090"/>
                  <a:pt x="3833208" y="476789"/>
                </a:cubicBezTo>
                <a:close/>
                <a:moveTo>
                  <a:pt x="1968391" y="439468"/>
                </a:moveTo>
                <a:cubicBezTo>
                  <a:pt x="1961987" y="454411"/>
                  <a:pt x="1961987" y="461881"/>
                  <a:pt x="1949180" y="461881"/>
                </a:cubicBezTo>
                <a:cubicBezTo>
                  <a:pt x="1949180" y="439468"/>
                  <a:pt x="1955584" y="439468"/>
                  <a:pt x="1968391" y="439468"/>
                </a:cubicBezTo>
                <a:close/>
                <a:moveTo>
                  <a:pt x="1942777" y="439468"/>
                </a:moveTo>
                <a:cubicBezTo>
                  <a:pt x="1936374" y="455478"/>
                  <a:pt x="1929970" y="455478"/>
                  <a:pt x="1917164" y="455478"/>
                </a:cubicBezTo>
                <a:cubicBezTo>
                  <a:pt x="1917164" y="439468"/>
                  <a:pt x="1929970" y="447473"/>
                  <a:pt x="1942777" y="439468"/>
                </a:cubicBezTo>
                <a:close/>
                <a:moveTo>
                  <a:pt x="1782693" y="439468"/>
                </a:moveTo>
                <a:cubicBezTo>
                  <a:pt x="1801903" y="460600"/>
                  <a:pt x="1801903" y="446513"/>
                  <a:pt x="1827517" y="446513"/>
                </a:cubicBezTo>
                <a:cubicBezTo>
                  <a:pt x="1824316" y="460600"/>
                  <a:pt x="1816312" y="465882"/>
                  <a:pt x="1806706" y="466764"/>
                </a:cubicBezTo>
                <a:cubicBezTo>
                  <a:pt x="1797101" y="467645"/>
                  <a:pt x="1785896" y="464122"/>
                  <a:pt x="1776290" y="460600"/>
                </a:cubicBezTo>
                <a:cubicBezTo>
                  <a:pt x="1782693" y="453556"/>
                  <a:pt x="1782693" y="446513"/>
                  <a:pt x="1782693" y="439468"/>
                </a:cubicBezTo>
                <a:close/>
                <a:moveTo>
                  <a:pt x="1856900" y="434791"/>
                </a:moveTo>
                <a:cubicBezTo>
                  <a:pt x="1860801" y="433165"/>
                  <a:pt x="1868605" y="442270"/>
                  <a:pt x="1868605" y="447473"/>
                </a:cubicBezTo>
                <a:cubicBezTo>
                  <a:pt x="1917164" y="440535"/>
                  <a:pt x="1882479" y="461347"/>
                  <a:pt x="1861669" y="454411"/>
                </a:cubicBezTo>
                <a:cubicBezTo>
                  <a:pt x="1861669" y="454411"/>
                  <a:pt x="1861669" y="461347"/>
                  <a:pt x="1861669" y="461347"/>
                </a:cubicBezTo>
                <a:cubicBezTo>
                  <a:pt x="1858200" y="463081"/>
                  <a:pt x="1855599" y="463515"/>
                  <a:pt x="1853431" y="463190"/>
                </a:cubicBezTo>
                <a:cubicBezTo>
                  <a:pt x="1846927" y="462215"/>
                  <a:pt x="1844325" y="454411"/>
                  <a:pt x="1833920" y="454411"/>
                </a:cubicBezTo>
                <a:cubicBezTo>
                  <a:pt x="1833920" y="426662"/>
                  <a:pt x="1861669" y="461347"/>
                  <a:pt x="1854732" y="440535"/>
                </a:cubicBezTo>
                <a:cubicBezTo>
                  <a:pt x="1854732" y="437067"/>
                  <a:pt x="1855599" y="435333"/>
                  <a:pt x="1856900" y="434791"/>
                </a:cubicBezTo>
                <a:close/>
                <a:moveTo>
                  <a:pt x="2016415" y="433866"/>
                </a:moveTo>
                <a:cubicBezTo>
                  <a:pt x="2022818" y="440670"/>
                  <a:pt x="2029221" y="454278"/>
                  <a:pt x="2022818" y="461080"/>
                </a:cubicBezTo>
                <a:cubicBezTo>
                  <a:pt x="1997205" y="461080"/>
                  <a:pt x="1997205" y="454278"/>
                  <a:pt x="1977995" y="447473"/>
                </a:cubicBezTo>
                <a:cubicBezTo>
                  <a:pt x="1977995" y="420258"/>
                  <a:pt x="2022818" y="474688"/>
                  <a:pt x="2016415" y="433866"/>
                </a:cubicBezTo>
                <a:close/>
                <a:moveTo>
                  <a:pt x="2064659" y="416039"/>
                </a:moveTo>
                <a:lnTo>
                  <a:pt x="2096457" y="448008"/>
                </a:lnTo>
                <a:cubicBezTo>
                  <a:pt x="2096457" y="427729"/>
                  <a:pt x="2136798" y="434489"/>
                  <a:pt x="2163692" y="434489"/>
                </a:cubicBezTo>
                <a:cubicBezTo>
                  <a:pt x="2156968" y="441247"/>
                  <a:pt x="2135118" y="449698"/>
                  <a:pt x="2114107" y="451386"/>
                </a:cubicBezTo>
                <a:cubicBezTo>
                  <a:pt x="2093095" y="453076"/>
                  <a:pt x="2072925" y="448008"/>
                  <a:pt x="2069563" y="427729"/>
                </a:cubicBezTo>
                <a:cubicBezTo>
                  <a:pt x="2049391" y="427729"/>
                  <a:pt x="2042669" y="427729"/>
                  <a:pt x="2029221" y="427729"/>
                </a:cubicBezTo>
                <a:close/>
                <a:moveTo>
                  <a:pt x="2062839" y="414212"/>
                </a:moveTo>
                <a:lnTo>
                  <a:pt x="2068482" y="414779"/>
                </a:lnTo>
                <a:lnTo>
                  <a:pt x="2064659" y="416039"/>
                </a:lnTo>
                <a:close/>
                <a:moveTo>
                  <a:pt x="2686203" y="411314"/>
                </a:moveTo>
                <a:lnTo>
                  <a:pt x="2691436" y="415581"/>
                </a:lnTo>
                <a:lnTo>
                  <a:pt x="2688675" y="416273"/>
                </a:lnTo>
                <a:close/>
                <a:moveTo>
                  <a:pt x="2681959" y="407853"/>
                </a:moveTo>
                <a:cubicBezTo>
                  <a:pt x="2683638" y="407853"/>
                  <a:pt x="2684898" y="409116"/>
                  <a:pt x="2685947" y="410800"/>
                </a:cubicBezTo>
                <a:lnTo>
                  <a:pt x="2686203" y="411314"/>
                </a:lnTo>
                <a:close/>
                <a:moveTo>
                  <a:pt x="2136798" y="407452"/>
                </a:moveTo>
                <a:cubicBezTo>
                  <a:pt x="2133436" y="417590"/>
                  <a:pt x="2119990" y="419280"/>
                  <a:pt x="2104862" y="418435"/>
                </a:cubicBezTo>
                <a:lnTo>
                  <a:pt x="2068482" y="414779"/>
                </a:lnTo>
                <a:lnTo>
                  <a:pt x="2083009" y="409987"/>
                </a:lnTo>
                <a:cubicBezTo>
                  <a:pt x="2103179" y="407452"/>
                  <a:pt x="2123352" y="407452"/>
                  <a:pt x="2136798" y="407452"/>
                </a:cubicBezTo>
                <a:close/>
                <a:moveTo>
                  <a:pt x="3037748" y="401050"/>
                </a:moveTo>
                <a:cubicBezTo>
                  <a:pt x="3044441" y="407454"/>
                  <a:pt x="3111387" y="394647"/>
                  <a:pt x="3064527" y="407454"/>
                </a:cubicBezTo>
                <a:cubicBezTo>
                  <a:pt x="3051137" y="407454"/>
                  <a:pt x="3051137" y="420260"/>
                  <a:pt x="3037748" y="413857"/>
                </a:cubicBezTo>
                <a:cubicBezTo>
                  <a:pt x="3037748" y="401050"/>
                  <a:pt x="3037748" y="401050"/>
                  <a:pt x="3037748" y="401050"/>
                </a:cubicBezTo>
                <a:close/>
                <a:moveTo>
                  <a:pt x="2884069" y="401050"/>
                </a:moveTo>
                <a:cubicBezTo>
                  <a:pt x="2890473" y="401050"/>
                  <a:pt x="2896876" y="413857"/>
                  <a:pt x="2903279" y="420260"/>
                </a:cubicBezTo>
                <a:cubicBezTo>
                  <a:pt x="2903279" y="426664"/>
                  <a:pt x="2884069" y="413857"/>
                  <a:pt x="2884069" y="401050"/>
                </a:cubicBezTo>
                <a:close/>
                <a:moveTo>
                  <a:pt x="2163692" y="394647"/>
                </a:moveTo>
                <a:cubicBezTo>
                  <a:pt x="2170095" y="413857"/>
                  <a:pt x="2163692" y="413857"/>
                  <a:pt x="2163692" y="426664"/>
                </a:cubicBezTo>
                <a:cubicBezTo>
                  <a:pt x="2157288" y="420260"/>
                  <a:pt x="2157288" y="407454"/>
                  <a:pt x="2150885" y="407454"/>
                </a:cubicBezTo>
                <a:cubicBezTo>
                  <a:pt x="2150885" y="394647"/>
                  <a:pt x="2157288" y="394647"/>
                  <a:pt x="2163692" y="394647"/>
                </a:cubicBezTo>
                <a:close/>
                <a:moveTo>
                  <a:pt x="3562824" y="392246"/>
                </a:moveTo>
                <a:cubicBezTo>
                  <a:pt x="3567627" y="393046"/>
                  <a:pt x="3572429" y="394647"/>
                  <a:pt x="3575631" y="394647"/>
                </a:cubicBezTo>
                <a:cubicBezTo>
                  <a:pt x="3569227" y="394647"/>
                  <a:pt x="3569227" y="401050"/>
                  <a:pt x="3575631" y="401050"/>
                </a:cubicBezTo>
                <a:cubicBezTo>
                  <a:pt x="3575631" y="404252"/>
                  <a:pt x="3574831" y="405453"/>
                  <a:pt x="3573430" y="405452"/>
                </a:cubicBezTo>
                <a:cubicBezTo>
                  <a:pt x="3572029" y="405453"/>
                  <a:pt x="3570028" y="404252"/>
                  <a:pt x="3567626" y="402652"/>
                </a:cubicBezTo>
                <a:cubicBezTo>
                  <a:pt x="3562824" y="399449"/>
                  <a:pt x="3556421" y="394647"/>
                  <a:pt x="3550017" y="394647"/>
                </a:cubicBezTo>
                <a:cubicBezTo>
                  <a:pt x="3553219" y="391446"/>
                  <a:pt x="3558022" y="391446"/>
                  <a:pt x="3562824" y="392246"/>
                </a:cubicBezTo>
                <a:close/>
                <a:moveTo>
                  <a:pt x="2191707" y="388244"/>
                </a:moveTo>
                <a:cubicBezTo>
                  <a:pt x="2198911" y="407454"/>
                  <a:pt x="2184503" y="401050"/>
                  <a:pt x="2177299" y="407454"/>
                </a:cubicBezTo>
                <a:cubicBezTo>
                  <a:pt x="2184503" y="413857"/>
                  <a:pt x="2191707" y="420260"/>
                  <a:pt x="2191707" y="420260"/>
                </a:cubicBezTo>
                <a:cubicBezTo>
                  <a:pt x="2191707" y="426664"/>
                  <a:pt x="2184503" y="426664"/>
                  <a:pt x="2177299" y="426664"/>
                </a:cubicBezTo>
                <a:cubicBezTo>
                  <a:pt x="2184503" y="420260"/>
                  <a:pt x="2177299" y="413857"/>
                  <a:pt x="2170095" y="413857"/>
                </a:cubicBezTo>
                <a:cubicBezTo>
                  <a:pt x="2177299" y="407454"/>
                  <a:pt x="2177299" y="388244"/>
                  <a:pt x="2191707" y="388244"/>
                </a:cubicBezTo>
                <a:close/>
                <a:moveTo>
                  <a:pt x="2058037" y="388244"/>
                </a:moveTo>
                <a:cubicBezTo>
                  <a:pt x="2058037" y="393046"/>
                  <a:pt x="2027420" y="415858"/>
                  <a:pt x="2012113" y="413458"/>
                </a:cubicBezTo>
                <a:cubicBezTo>
                  <a:pt x="2007010" y="412657"/>
                  <a:pt x="2003608" y="409055"/>
                  <a:pt x="2003608" y="401050"/>
                </a:cubicBezTo>
                <a:cubicBezTo>
                  <a:pt x="2010413" y="401050"/>
                  <a:pt x="2010413" y="401050"/>
                  <a:pt x="2010413" y="407454"/>
                </a:cubicBezTo>
                <a:cubicBezTo>
                  <a:pt x="2017215" y="407454"/>
                  <a:pt x="2017215" y="401050"/>
                  <a:pt x="2010413" y="401050"/>
                </a:cubicBezTo>
                <a:cubicBezTo>
                  <a:pt x="2024020" y="388244"/>
                  <a:pt x="2051235" y="401050"/>
                  <a:pt x="2058037" y="388244"/>
                </a:cubicBezTo>
                <a:close/>
                <a:moveTo>
                  <a:pt x="3252261" y="378638"/>
                </a:moveTo>
                <a:cubicBezTo>
                  <a:pt x="3258664" y="378638"/>
                  <a:pt x="3258664" y="385842"/>
                  <a:pt x="3258664" y="400250"/>
                </a:cubicBezTo>
                <a:cubicBezTo>
                  <a:pt x="3255462" y="402051"/>
                  <a:pt x="3252661" y="402051"/>
                  <a:pt x="3250260" y="401263"/>
                </a:cubicBezTo>
                <a:cubicBezTo>
                  <a:pt x="3243056" y="398899"/>
                  <a:pt x="3239454" y="389444"/>
                  <a:pt x="3239454" y="400250"/>
                </a:cubicBezTo>
                <a:cubicBezTo>
                  <a:pt x="3226647" y="385842"/>
                  <a:pt x="3252261" y="393046"/>
                  <a:pt x="3252261" y="378638"/>
                </a:cubicBezTo>
                <a:close/>
                <a:moveTo>
                  <a:pt x="2999695" y="373858"/>
                </a:moveTo>
                <a:cubicBezTo>
                  <a:pt x="3006240" y="372591"/>
                  <a:pt x="3024943" y="382730"/>
                  <a:pt x="3024943" y="392868"/>
                </a:cubicBezTo>
                <a:cubicBezTo>
                  <a:pt x="3011644" y="392868"/>
                  <a:pt x="3004995" y="392868"/>
                  <a:pt x="3011644" y="413145"/>
                </a:cubicBezTo>
                <a:cubicBezTo>
                  <a:pt x="2991694" y="399626"/>
                  <a:pt x="2971746" y="413145"/>
                  <a:pt x="2951795" y="419905"/>
                </a:cubicBezTo>
                <a:cubicBezTo>
                  <a:pt x="2951795" y="392868"/>
                  <a:pt x="2938497" y="426664"/>
                  <a:pt x="2938497" y="406387"/>
                </a:cubicBezTo>
                <a:cubicBezTo>
                  <a:pt x="2945146" y="386108"/>
                  <a:pt x="2998345" y="413145"/>
                  <a:pt x="3011644" y="386108"/>
                </a:cubicBezTo>
                <a:cubicBezTo>
                  <a:pt x="3011644" y="379350"/>
                  <a:pt x="2998345" y="379350"/>
                  <a:pt x="2998345" y="379350"/>
                </a:cubicBezTo>
                <a:cubicBezTo>
                  <a:pt x="2996682" y="375970"/>
                  <a:pt x="2997513" y="374280"/>
                  <a:pt x="2999695" y="373858"/>
                </a:cubicBezTo>
                <a:close/>
                <a:moveTo>
                  <a:pt x="2231051" y="354926"/>
                </a:moveTo>
                <a:cubicBezTo>
                  <a:pt x="2238480" y="354625"/>
                  <a:pt x="2247935" y="364230"/>
                  <a:pt x="2253338" y="359428"/>
                </a:cubicBezTo>
                <a:cubicBezTo>
                  <a:pt x="2253338" y="362629"/>
                  <a:pt x="2251987" y="364230"/>
                  <a:pt x="2249849" y="364830"/>
                </a:cubicBezTo>
                <a:cubicBezTo>
                  <a:pt x="2247710" y="365431"/>
                  <a:pt x="2244784" y="365030"/>
                  <a:pt x="2241633" y="364230"/>
                </a:cubicBezTo>
                <a:cubicBezTo>
                  <a:pt x="2235328" y="362630"/>
                  <a:pt x="2228124" y="359428"/>
                  <a:pt x="2224522" y="359428"/>
                </a:cubicBezTo>
                <a:cubicBezTo>
                  <a:pt x="2226323" y="356226"/>
                  <a:pt x="2228574" y="355026"/>
                  <a:pt x="2231051" y="354926"/>
                </a:cubicBezTo>
                <a:close/>
                <a:moveTo>
                  <a:pt x="2388608" y="343119"/>
                </a:moveTo>
                <a:cubicBezTo>
                  <a:pt x="2399014" y="344620"/>
                  <a:pt x="2409421" y="357827"/>
                  <a:pt x="2419826" y="353024"/>
                </a:cubicBezTo>
                <a:cubicBezTo>
                  <a:pt x="2418091" y="356226"/>
                  <a:pt x="2415490" y="357827"/>
                  <a:pt x="2412347" y="358327"/>
                </a:cubicBezTo>
                <a:cubicBezTo>
                  <a:pt x="2409203" y="358827"/>
                  <a:pt x="2405518" y="358227"/>
                  <a:pt x="2401616" y="357026"/>
                </a:cubicBezTo>
                <a:cubicBezTo>
                  <a:pt x="2393811" y="354626"/>
                  <a:pt x="2385141" y="349824"/>
                  <a:pt x="2378203" y="346621"/>
                </a:cubicBezTo>
                <a:cubicBezTo>
                  <a:pt x="2381671" y="343419"/>
                  <a:pt x="2385140" y="342619"/>
                  <a:pt x="2388608" y="343119"/>
                </a:cubicBezTo>
                <a:close/>
                <a:moveTo>
                  <a:pt x="1861774" y="317805"/>
                </a:moveTo>
                <a:cubicBezTo>
                  <a:pt x="1861774" y="331678"/>
                  <a:pt x="1881944" y="324743"/>
                  <a:pt x="1881944" y="345554"/>
                </a:cubicBezTo>
                <a:cubicBezTo>
                  <a:pt x="1841604" y="331678"/>
                  <a:pt x="1828156" y="359428"/>
                  <a:pt x="1801262" y="338616"/>
                </a:cubicBezTo>
                <a:cubicBezTo>
                  <a:pt x="1794538" y="349023"/>
                  <a:pt x="1784454" y="350757"/>
                  <a:pt x="1774368" y="349890"/>
                </a:cubicBezTo>
                <a:cubicBezTo>
                  <a:pt x="1764284" y="349023"/>
                  <a:pt x="1754198" y="345554"/>
                  <a:pt x="1747474" y="345554"/>
                </a:cubicBezTo>
                <a:cubicBezTo>
                  <a:pt x="1781092" y="317805"/>
                  <a:pt x="1834880" y="352490"/>
                  <a:pt x="1861774" y="317805"/>
                </a:cubicBezTo>
                <a:close/>
                <a:moveTo>
                  <a:pt x="1728263" y="317805"/>
                </a:moveTo>
                <a:cubicBezTo>
                  <a:pt x="1734667" y="325009"/>
                  <a:pt x="1715457" y="332213"/>
                  <a:pt x="1728263" y="332213"/>
                </a:cubicBezTo>
                <a:cubicBezTo>
                  <a:pt x="1721861" y="346621"/>
                  <a:pt x="1715457" y="346621"/>
                  <a:pt x="1709054" y="346621"/>
                </a:cubicBezTo>
                <a:cubicBezTo>
                  <a:pt x="1715457" y="332213"/>
                  <a:pt x="1721861" y="325009"/>
                  <a:pt x="1728263" y="317805"/>
                </a:cubicBezTo>
                <a:close/>
                <a:moveTo>
                  <a:pt x="1895832" y="315079"/>
                </a:moveTo>
                <a:cubicBezTo>
                  <a:pt x="1901115" y="316705"/>
                  <a:pt x="1918285" y="331013"/>
                  <a:pt x="1923567" y="325809"/>
                </a:cubicBezTo>
                <a:cubicBezTo>
                  <a:pt x="1923567" y="339683"/>
                  <a:pt x="1902435" y="339683"/>
                  <a:pt x="1888348" y="346621"/>
                </a:cubicBezTo>
                <a:cubicBezTo>
                  <a:pt x="1895392" y="332747"/>
                  <a:pt x="1909480" y="325809"/>
                  <a:pt x="1895392" y="318872"/>
                </a:cubicBezTo>
                <a:cubicBezTo>
                  <a:pt x="1893631" y="315404"/>
                  <a:pt x="1894071" y="314537"/>
                  <a:pt x="1895832" y="315079"/>
                </a:cubicBezTo>
                <a:close/>
                <a:moveTo>
                  <a:pt x="2285355" y="298597"/>
                </a:moveTo>
                <a:cubicBezTo>
                  <a:pt x="2285355" y="311403"/>
                  <a:pt x="2272549" y="311403"/>
                  <a:pt x="2259742" y="311403"/>
                </a:cubicBezTo>
                <a:cubicBezTo>
                  <a:pt x="2259742" y="298597"/>
                  <a:pt x="2272549" y="298597"/>
                  <a:pt x="2285355" y="298597"/>
                </a:cubicBezTo>
                <a:close/>
                <a:moveTo>
                  <a:pt x="2412321" y="292794"/>
                </a:moveTo>
                <a:lnTo>
                  <a:pt x="2413279" y="293339"/>
                </a:lnTo>
                <a:lnTo>
                  <a:pt x="2411805" y="292817"/>
                </a:lnTo>
                <a:close/>
                <a:moveTo>
                  <a:pt x="2224524" y="292193"/>
                </a:moveTo>
                <a:cubicBezTo>
                  <a:pt x="2224524" y="305000"/>
                  <a:pt x="2224524" y="317807"/>
                  <a:pt x="2211718" y="311403"/>
                </a:cubicBezTo>
                <a:cubicBezTo>
                  <a:pt x="2218121" y="305000"/>
                  <a:pt x="2211718" y="292193"/>
                  <a:pt x="2224524" y="292193"/>
                </a:cubicBezTo>
                <a:close/>
                <a:moveTo>
                  <a:pt x="2399004" y="288287"/>
                </a:moveTo>
                <a:lnTo>
                  <a:pt x="2411805" y="292817"/>
                </a:lnTo>
                <a:lnTo>
                  <a:pt x="2399845" y="293339"/>
                </a:lnTo>
                <a:cubicBezTo>
                  <a:pt x="2393127" y="289971"/>
                  <a:pt x="2394807" y="288287"/>
                  <a:pt x="2399004" y="288287"/>
                </a:cubicBezTo>
                <a:close/>
                <a:moveTo>
                  <a:pt x="1843524" y="244167"/>
                </a:moveTo>
                <a:cubicBezTo>
                  <a:pt x="1836663" y="260177"/>
                  <a:pt x="1822943" y="260177"/>
                  <a:pt x="1795498" y="260177"/>
                </a:cubicBezTo>
                <a:cubicBezTo>
                  <a:pt x="1802359" y="244167"/>
                  <a:pt x="1829804" y="252172"/>
                  <a:pt x="1843524" y="244167"/>
                </a:cubicBezTo>
                <a:close/>
                <a:moveTo>
                  <a:pt x="707231" y="123475"/>
                </a:moveTo>
                <a:cubicBezTo>
                  <a:pt x="715335" y="120503"/>
                  <a:pt x="726141" y="128428"/>
                  <a:pt x="726141" y="144277"/>
                </a:cubicBezTo>
                <a:cubicBezTo>
                  <a:pt x="713334" y="151320"/>
                  <a:pt x="719738" y="123145"/>
                  <a:pt x="700528" y="130188"/>
                </a:cubicBezTo>
                <a:cubicBezTo>
                  <a:pt x="702129" y="126666"/>
                  <a:pt x="704530" y="124465"/>
                  <a:pt x="707231" y="123475"/>
                </a:cubicBezTo>
                <a:close/>
                <a:moveTo>
                  <a:pt x="437990" y="84084"/>
                </a:moveTo>
                <a:cubicBezTo>
                  <a:pt x="450797" y="84084"/>
                  <a:pt x="450797" y="96890"/>
                  <a:pt x="463604" y="96890"/>
                </a:cubicBezTo>
                <a:cubicBezTo>
                  <a:pt x="463604" y="103294"/>
                  <a:pt x="457200" y="104895"/>
                  <a:pt x="450797" y="102493"/>
                </a:cubicBezTo>
                <a:cubicBezTo>
                  <a:pt x="444394" y="100093"/>
                  <a:pt x="437990" y="93690"/>
                  <a:pt x="437990" y="84084"/>
                </a:cubicBezTo>
                <a:close/>
                <a:moveTo>
                  <a:pt x="64206" y="0"/>
                </a:moveTo>
                <a:lnTo>
                  <a:pt x="4342524" y="0"/>
                </a:lnTo>
                <a:lnTo>
                  <a:pt x="4342524" y="579868"/>
                </a:lnTo>
                <a:lnTo>
                  <a:pt x="4280610" y="576258"/>
                </a:lnTo>
                <a:cubicBezTo>
                  <a:pt x="4287326" y="576258"/>
                  <a:pt x="4287326" y="569522"/>
                  <a:pt x="4287326" y="562786"/>
                </a:cubicBezTo>
                <a:cubicBezTo>
                  <a:pt x="4267176" y="556050"/>
                  <a:pt x="4260458" y="569522"/>
                  <a:pt x="4240306" y="549314"/>
                </a:cubicBezTo>
                <a:cubicBezTo>
                  <a:pt x="4273892" y="549314"/>
                  <a:pt x="4287326" y="522369"/>
                  <a:pt x="4327628" y="529105"/>
                </a:cubicBezTo>
                <a:cubicBezTo>
                  <a:pt x="4314194" y="502159"/>
                  <a:pt x="4287326" y="529105"/>
                  <a:pt x="4273892" y="495423"/>
                </a:cubicBezTo>
                <a:cubicBezTo>
                  <a:pt x="4287326" y="529105"/>
                  <a:pt x="4260458" y="515631"/>
                  <a:pt x="4247024" y="495423"/>
                </a:cubicBezTo>
                <a:cubicBezTo>
                  <a:pt x="4233590" y="515631"/>
                  <a:pt x="4220156" y="502159"/>
                  <a:pt x="4206723" y="515631"/>
                </a:cubicBezTo>
                <a:cubicBezTo>
                  <a:pt x="4200005" y="502159"/>
                  <a:pt x="4213439" y="495423"/>
                  <a:pt x="4206723" y="495423"/>
                </a:cubicBezTo>
                <a:cubicBezTo>
                  <a:pt x="4213439" y="481950"/>
                  <a:pt x="4260458" y="502159"/>
                  <a:pt x="4267176" y="468478"/>
                </a:cubicBezTo>
                <a:cubicBezTo>
                  <a:pt x="4280610" y="461742"/>
                  <a:pt x="4267176" y="475214"/>
                  <a:pt x="4273892" y="488686"/>
                </a:cubicBezTo>
                <a:cubicBezTo>
                  <a:pt x="4287326" y="481950"/>
                  <a:pt x="4280610" y="461742"/>
                  <a:pt x="4287326" y="455006"/>
                </a:cubicBezTo>
                <a:cubicBezTo>
                  <a:pt x="4267176" y="468478"/>
                  <a:pt x="4247024" y="441534"/>
                  <a:pt x="4233590" y="468478"/>
                </a:cubicBezTo>
                <a:cubicBezTo>
                  <a:pt x="4186571" y="448270"/>
                  <a:pt x="4132835" y="441534"/>
                  <a:pt x="4099249" y="475214"/>
                </a:cubicBezTo>
                <a:cubicBezTo>
                  <a:pt x="4105967" y="455006"/>
                  <a:pt x="4092533" y="461742"/>
                  <a:pt x="4092533" y="455006"/>
                </a:cubicBezTo>
                <a:cubicBezTo>
                  <a:pt x="4065665" y="468478"/>
                  <a:pt x="4018646" y="441534"/>
                  <a:pt x="4005212" y="488686"/>
                </a:cubicBezTo>
                <a:cubicBezTo>
                  <a:pt x="3998494" y="495423"/>
                  <a:pt x="4005212" y="475214"/>
                  <a:pt x="3998494" y="461742"/>
                </a:cubicBezTo>
                <a:cubicBezTo>
                  <a:pt x="4045514" y="434798"/>
                  <a:pt x="4079099" y="468478"/>
                  <a:pt x="4112683" y="428061"/>
                </a:cubicBezTo>
                <a:cubicBezTo>
                  <a:pt x="4112683" y="414589"/>
                  <a:pt x="4085815" y="428061"/>
                  <a:pt x="4099249" y="407853"/>
                </a:cubicBezTo>
                <a:cubicBezTo>
                  <a:pt x="4045514" y="421325"/>
                  <a:pt x="3971626" y="407853"/>
                  <a:pt x="3938042" y="421325"/>
                </a:cubicBezTo>
                <a:cubicBezTo>
                  <a:pt x="3931324" y="401117"/>
                  <a:pt x="3951476" y="421325"/>
                  <a:pt x="3951476" y="407853"/>
                </a:cubicBezTo>
                <a:cubicBezTo>
                  <a:pt x="3897740" y="421325"/>
                  <a:pt x="3830569" y="387645"/>
                  <a:pt x="3790267" y="428061"/>
                </a:cubicBezTo>
                <a:cubicBezTo>
                  <a:pt x="3790267" y="414589"/>
                  <a:pt x="3803701" y="421325"/>
                  <a:pt x="3803701" y="407853"/>
                </a:cubicBezTo>
                <a:cubicBezTo>
                  <a:pt x="3776833" y="428061"/>
                  <a:pt x="3756681" y="367436"/>
                  <a:pt x="3729813" y="407853"/>
                </a:cubicBezTo>
                <a:cubicBezTo>
                  <a:pt x="3723097" y="401117"/>
                  <a:pt x="3723097" y="387645"/>
                  <a:pt x="3716379" y="380909"/>
                </a:cubicBezTo>
                <a:cubicBezTo>
                  <a:pt x="3702945" y="387645"/>
                  <a:pt x="3682796" y="401117"/>
                  <a:pt x="3669362" y="394381"/>
                </a:cubicBezTo>
                <a:cubicBezTo>
                  <a:pt x="3669362" y="387645"/>
                  <a:pt x="3676078" y="387645"/>
                  <a:pt x="3682796" y="387645"/>
                </a:cubicBezTo>
                <a:cubicBezTo>
                  <a:pt x="3682796" y="387645"/>
                  <a:pt x="3676078" y="387645"/>
                  <a:pt x="3669362" y="387645"/>
                </a:cubicBezTo>
                <a:cubicBezTo>
                  <a:pt x="3696230" y="320283"/>
                  <a:pt x="3568606" y="380909"/>
                  <a:pt x="3541738" y="387645"/>
                </a:cubicBezTo>
                <a:cubicBezTo>
                  <a:pt x="3535020" y="387645"/>
                  <a:pt x="3541738" y="380909"/>
                  <a:pt x="3541738" y="374172"/>
                </a:cubicBezTo>
                <a:cubicBezTo>
                  <a:pt x="3481285" y="374172"/>
                  <a:pt x="3434265" y="387645"/>
                  <a:pt x="3373811" y="380909"/>
                </a:cubicBezTo>
                <a:cubicBezTo>
                  <a:pt x="3367095" y="380909"/>
                  <a:pt x="3373811" y="387645"/>
                  <a:pt x="3373811" y="387645"/>
                </a:cubicBezTo>
                <a:cubicBezTo>
                  <a:pt x="3360377" y="387645"/>
                  <a:pt x="3320076" y="347228"/>
                  <a:pt x="3299924" y="387645"/>
                </a:cubicBezTo>
                <a:cubicBezTo>
                  <a:pt x="3299924" y="380909"/>
                  <a:pt x="3306642" y="374172"/>
                  <a:pt x="3306642" y="367436"/>
                </a:cubicBezTo>
                <a:cubicBezTo>
                  <a:pt x="3293208" y="374172"/>
                  <a:pt x="3293208" y="394381"/>
                  <a:pt x="3279774" y="394381"/>
                </a:cubicBezTo>
                <a:cubicBezTo>
                  <a:pt x="3279774" y="387645"/>
                  <a:pt x="3279774" y="380909"/>
                  <a:pt x="3286490" y="374172"/>
                </a:cubicBezTo>
                <a:cubicBezTo>
                  <a:pt x="3259622" y="353964"/>
                  <a:pt x="3232754" y="387645"/>
                  <a:pt x="3219320" y="374172"/>
                </a:cubicBezTo>
                <a:cubicBezTo>
                  <a:pt x="3212604" y="374172"/>
                  <a:pt x="3212604" y="380909"/>
                  <a:pt x="3199170" y="380909"/>
                </a:cubicBezTo>
                <a:cubicBezTo>
                  <a:pt x="3199170" y="401117"/>
                  <a:pt x="3212604" y="394381"/>
                  <a:pt x="3205886" y="407853"/>
                </a:cubicBezTo>
                <a:cubicBezTo>
                  <a:pt x="3205886" y="401117"/>
                  <a:pt x="3199170" y="401117"/>
                  <a:pt x="3192452" y="401117"/>
                </a:cubicBezTo>
                <a:cubicBezTo>
                  <a:pt x="3192452" y="401117"/>
                  <a:pt x="3192452" y="387645"/>
                  <a:pt x="3199170" y="387645"/>
                </a:cubicBezTo>
                <a:cubicBezTo>
                  <a:pt x="3199170" y="374172"/>
                  <a:pt x="3185737" y="394381"/>
                  <a:pt x="3185737" y="374172"/>
                </a:cubicBezTo>
                <a:cubicBezTo>
                  <a:pt x="3179019" y="387645"/>
                  <a:pt x="3172301" y="387645"/>
                  <a:pt x="3165585" y="401117"/>
                </a:cubicBezTo>
                <a:cubicBezTo>
                  <a:pt x="3165585" y="394381"/>
                  <a:pt x="3165585" y="387645"/>
                  <a:pt x="3165585" y="374172"/>
                </a:cubicBezTo>
                <a:cubicBezTo>
                  <a:pt x="3118565" y="367436"/>
                  <a:pt x="3084981" y="380909"/>
                  <a:pt x="3037961" y="394381"/>
                </a:cubicBezTo>
                <a:cubicBezTo>
                  <a:pt x="3024527" y="367436"/>
                  <a:pt x="2984226" y="360700"/>
                  <a:pt x="2957358" y="367436"/>
                </a:cubicBezTo>
                <a:cubicBezTo>
                  <a:pt x="2970792" y="347228"/>
                  <a:pt x="2930488" y="360700"/>
                  <a:pt x="2923772" y="347228"/>
                </a:cubicBezTo>
                <a:cubicBezTo>
                  <a:pt x="2923772" y="347228"/>
                  <a:pt x="2923772" y="347228"/>
                  <a:pt x="2917054" y="347228"/>
                </a:cubicBezTo>
                <a:cubicBezTo>
                  <a:pt x="2917054" y="367436"/>
                  <a:pt x="2930488" y="360700"/>
                  <a:pt x="2923772" y="374172"/>
                </a:cubicBezTo>
                <a:cubicBezTo>
                  <a:pt x="2910338" y="367436"/>
                  <a:pt x="2903620" y="353964"/>
                  <a:pt x="2896904" y="340492"/>
                </a:cubicBezTo>
                <a:cubicBezTo>
                  <a:pt x="2910338" y="360700"/>
                  <a:pt x="2903620" y="333756"/>
                  <a:pt x="2923772" y="340492"/>
                </a:cubicBezTo>
                <a:cubicBezTo>
                  <a:pt x="2910338" y="327020"/>
                  <a:pt x="2890186" y="340492"/>
                  <a:pt x="2883470" y="340492"/>
                </a:cubicBezTo>
                <a:cubicBezTo>
                  <a:pt x="2883470" y="353964"/>
                  <a:pt x="2890186" y="353964"/>
                  <a:pt x="2896904" y="353964"/>
                </a:cubicBezTo>
                <a:cubicBezTo>
                  <a:pt x="2883470" y="347228"/>
                  <a:pt x="2823017" y="374172"/>
                  <a:pt x="2809583" y="340492"/>
                </a:cubicBezTo>
                <a:cubicBezTo>
                  <a:pt x="2796149" y="353964"/>
                  <a:pt x="2816299" y="360700"/>
                  <a:pt x="2802865" y="380909"/>
                </a:cubicBezTo>
                <a:cubicBezTo>
                  <a:pt x="2829735" y="374172"/>
                  <a:pt x="2863318" y="360700"/>
                  <a:pt x="2883470" y="401117"/>
                </a:cubicBezTo>
                <a:cubicBezTo>
                  <a:pt x="2863318" y="394381"/>
                  <a:pt x="2856602" y="407853"/>
                  <a:pt x="2856602" y="421325"/>
                </a:cubicBezTo>
                <a:cubicBezTo>
                  <a:pt x="2836451" y="421325"/>
                  <a:pt x="2816299" y="428061"/>
                  <a:pt x="2809583" y="407853"/>
                </a:cubicBezTo>
                <a:cubicBezTo>
                  <a:pt x="2802865" y="414589"/>
                  <a:pt x="2796149" y="421325"/>
                  <a:pt x="2789431" y="428061"/>
                </a:cubicBezTo>
                <a:cubicBezTo>
                  <a:pt x="2759205" y="417957"/>
                  <a:pt x="2728979" y="434376"/>
                  <a:pt x="2704419" y="426168"/>
                </a:cubicBezTo>
                <a:lnTo>
                  <a:pt x="2691436" y="415581"/>
                </a:lnTo>
                <a:lnTo>
                  <a:pt x="2695393" y="414589"/>
                </a:lnTo>
                <a:cubicBezTo>
                  <a:pt x="2688675" y="401117"/>
                  <a:pt x="2681959" y="407853"/>
                  <a:pt x="2668526" y="407853"/>
                </a:cubicBezTo>
                <a:cubicBezTo>
                  <a:pt x="2668526" y="414589"/>
                  <a:pt x="2668526" y="414589"/>
                  <a:pt x="2668526" y="421325"/>
                </a:cubicBezTo>
                <a:cubicBezTo>
                  <a:pt x="2648374" y="414589"/>
                  <a:pt x="2594638" y="455006"/>
                  <a:pt x="2567770" y="421325"/>
                </a:cubicBezTo>
                <a:cubicBezTo>
                  <a:pt x="2547618" y="448270"/>
                  <a:pt x="2500600" y="407853"/>
                  <a:pt x="2487167" y="441534"/>
                </a:cubicBezTo>
                <a:cubicBezTo>
                  <a:pt x="2480449" y="434798"/>
                  <a:pt x="2480449" y="421325"/>
                  <a:pt x="2460299" y="414589"/>
                </a:cubicBezTo>
                <a:cubicBezTo>
                  <a:pt x="2460299" y="428061"/>
                  <a:pt x="2446863" y="441534"/>
                  <a:pt x="2446863" y="414589"/>
                </a:cubicBezTo>
                <a:cubicBezTo>
                  <a:pt x="2386411" y="441534"/>
                  <a:pt x="2299090" y="394381"/>
                  <a:pt x="2252070" y="448270"/>
                </a:cubicBezTo>
                <a:cubicBezTo>
                  <a:pt x="2245354" y="448270"/>
                  <a:pt x="2245354" y="434798"/>
                  <a:pt x="2231920" y="434798"/>
                </a:cubicBezTo>
                <a:cubicBezTo>
                  <a:pt x="2231920" y="441534"/>
                  <a:pt x="2238636" y="441534"/>
                  <a:pt x="2238636" y="455006"/>
                </a:cubicBezTo>
                <a:cubicBezTo>
                  <a:pt x="2225202" y="434798"/>
                  <a:pt x="2218486" y="448270"/>
                  <a:pt x="2211768" y="441534"/>
                </a:cubicBezTo>
                <a:cubicBezTo>
                  <a:pt x="2205050" y="434798"/>
                  <a:pt x="2231920" y="421325"/>
                  <a:pt x="2211768" y="414589"/>
                </a:cubicBezTo>
                <a:cubicBezTo>
                  <a:pt x="2218486" y="407853"/>
                  <a:pt x="2231920" y="434798"/>
                  <a:pt x="2252070" y="428061"/>
                </a:cubicBezTo>
                <a:cubicBezTo>
                  <a:pt x="2245354" y="421325"/>
                  <a:pt x="2231920" y="421325"/>
                  <a:pt x="2225202" y="414589"/>
                </a:cubicBezTo>
                <a:cubicBezTo>
                  <a:pt x="2231920" y="401117"/>
                  <a:pt x="2245354" y="421325"/>
                  <a:pt x="2252070" y="414589"/>
                </a:cubicBezTo>
                <a:cubicBezTo>
                  <a:pt x="2238636" y="401117"/>
                  <a:pt x="2218486" y="401117"/>
                  <a:pt x="2198334" y="394381"/>
                </a:cubicBezTo>
                <a:cubicBezTo>
                  <a:pt x="2278938" y="380909"/>
                  <a:pt x="2379693" y="428061"/>
                  <a:pt x="2467015" y="387645"/>
                </a:cubicBezTo>
                <a:cubicBezTo>
                  <a:pt x="2473733" y="387645"/>
                  <a:pt x="2480449" y="401117"/>
                  <a:pt x="2487167" y="407853"/>
                </a:cubicBezTo>
                <a:cubicBezTo>
                  <a:pt x="2500600" y="401117"/>
                  <a:pt x="2493883" y="387645"/>
                  <a:pt x="2507316" y="387645"/>
                </a:cubicBezTo>
                <a:cubicBezTo>
                  <a:pt x="2507316" y="421325"/>
                  <a:pt x="2534184" y="367436"/>
                  <a:pt x="2534184" y="407853"/>
                </a:cubicBezTo>
                <a:cubicBezTo>
                  <a:pt x="2540902" y="387645"/>
                  <a:pt x="2554336" y="380909"/>
                  <a:pt x="2561052" y="374172"/>
                </a:cubicBezTo>
                <a:cubicBezTo>
                  <a:pt x="2567770" y="374172"/>
                  <a:pt x="2567770" y="380909"/>
                  <a:pt x="2574486" y="387645"/>
                </a:cubicBezTo>
                <a:cubicBezTo>
                  <a:pt x="2567770" y="353964"/>
                  <a:pt x="2641658" y="380909"/>
                  <a:pt x="2641658" y="367436"/>
                </a:cubicBezTo>
                <a:cubicBezTo>
                  <a:pt x="2661808" y="374172"/>
                  <a:pt x="2681959" y="367436"/>
                  <a:pt x="2708827" y="367436"/>
                </a:cubicBezTo>
                <a:cubicBezTo>
                  <a:pt x="2702111" y="333756"/>
                  <a:pt x="2655092" y="347228"/>
                  <a:pt x="2648374" y="353964"/>
                </a:cubicBezTo>
                <a:cubicBezTo>
                  <a:pt x="2628224" y="333756"/>
                  <a:pt x="2594638" y="340492"/>
                  <a:pt x="2574486" y="340492"/>
                </a:cubicBezTo>
                <a:cubicBezTo>
                  <a:pt x="2574486" y="320283"/>
                  <a:pt x="2587922" y="333756"/>
                  <a:pt x="2587922" y="320283"/>
                </a:cubicBezTo>
                <a:cubicBezTo>
                  <a:pt x="2587922" y="313547"/>
                  <a:pt x="2581204" y="313547"/>
                  <a:pt x="2581204" y="300075"/>
                </a:cubicBezTo>
                <a:cubicBezTo>
                  <a:pt x="2567770" y="306811"/>
                  <a:pt x="2540902" y="300075"/>
                  <a:pt x="2540902" y="320283"/>
                </a:cubicBezTo>
                <a:cubicBezTo>
                  <a:pt x="2500600" y="306811"/>
                  <a:pt x="2473733" y="320283"/>
                  <a:pt x="2433429" y="286603"/>
                </a:cubicBezTo>
                <a:cubicBezTo>
                  <a:pt x="2426713" y="286603"/>
                  <a:pt x="2423355" y="289971"/>
                  <a:pt x="2419156" y="292496"/>
                </a:cubicBezTo>
                <a:lnTo>
                  <a:pt x="2412321" y="292794"/>
                </a:lnTo>
                <a:lnTo>
                  <a:pt x="2388091" y="279024"/>
                </a:lnTo>
                <a:cubicBezTo>
                  <a:pt x="2378015" y="276499"/>
                  <a:pt x="2366259" y="276499"/>
                  <a:pt x="2352825" y="279867"/>
                </a:cubicBezTo>
                <a:cubicBezTo>
                  <a:pt x="2352825" y="293339"/>
                  <a:pt x="2366259" y="279867"/>
                  <a:pt x="2379693" y="286603"/>
                </a:cubicBezTo>
                <a:cubicBezTo>
                  <a:pt x="2372977" y="320283"/>
                  <a:pt x="2346109" y="286603"/>
                  <a:pt x="2325958" y="300075"/>
                </a:cubicBezTo>
                <a:cubicBezTo>
                  <a:pt x="2332673" y="293339"/>
                  <a:pt x="2332673" y="286603"/>
                  <a:pt x="2339391" y="286603"/>
                </a:cubicBezTo>
                <a:cubicBezTo>
                  <a:pt x="2319240" y="273131"/>
                  <a:pt x="2285656" y="259658"/>
                  <a:pt x="2265504" y="273131"/>
                </a:cubicBezTo>
                <a:cubicBezTo>
                  <a:pt x="2258788" y="286603"/>
                  <a:pt x="2278938" y="273131"/>
                  <a:pt x="2272222" y="293339"/>
                </a:cubicBezTo>
                <a:cubicBezTo>
                  <a:pt x="2265504" y="293339"/>
                  <a:pt x="2252070" y="266394"/>
                  <a:pt x="2252070" y="293339"/>
                </a:cubicBezTo>
                <a:cubicBezTo>
                  <a:pt x="2238636" y="279867"/>
                  <a:pt x="2218486" y="279867"/>
                  <a:pt x="2205050" y="293339"/>
                </a:cubicBezTo>
                <a:cubicBezTo>
                  <a:pt x="2198334" y="279867"/>
                  <a:pt x="2191616" y="279867"/>
                  <a:pt x="2178182" y="286603"/>
                </a:cubicBezTo>
                <a:cubicBezTo>
                  <a:pt x="2198334" y="273131"/>
                  <a:pt x="2218486" y="279867"/>
                  <a:pt x="2252070" y="266394"/>
                </a:cubicBezTo>
                <a:cubicBezTo>
                  <a:pt x="2238636" y="246186"/>
                  <a:pt x="2218486" y="246186"/>
                  <a:pt x="2205050" y="259658"/>
                </a:cubicBezTo>
                <a:cubicBezTo>
                  <a:pt x="2205050" y="225978"/>
                  <a:pt x="2137881" y="273131"/>
                  <a:pt x="2124447" y="219242"/>
                </a:cubicBezTo>
                <a:cubicBezTo>
                  <a:pt x="2077427" y="239450"/>
                  <a:pt x="2057277" y="199033"/>
                  <a:pt x="1996823" y="219242"/>
                </a:cubicBezTo>
                <a:cubicBezTo>
                  <a:pt x="2030409" y="199033"/>
                  <a:pt x="1969956" y="205769"/>
                  <a:pt x="1949804" y="205769"/>
                </a:cubicBezTo>
                <a:cubicBezTo>
                  <a:pt x="1943088" y="225978"/>
                  <a:pt x="1963238" y="219242"/>
                  <a:pt x="1963238" y="225978"/>
                </a:cubicBezTo>
                <a:cubicBezTo>
                  <a:pt x="1969956" y="212505"/>
                  <a:pt x="1976674" y="212505"/>
                  <a:pt x="1990107" y="212505"/>
                </a:cubicBezTo>
                <a:cubicBezTo>
                  <a:pt x="1990107" y="239450"/>
                  <a:pt x="1949804" y="239450"/>
                  <a:pt x="1943088" y="212505"/>
                </a:cubicBezTo>
                <a:cubicBezTo>
                  <a:pt x="1889352" y="219242"/>
                  <a:pt x="1849048" y="219242"/>
                  <a:pt x="1808747" y="185559"/>
                </a:cubicBezTo>
                <a:cubicBezTo>
                  <a:pt x="1802031" y="192297"/>
                  <a:pt x="1822180" y="199033"/>
                  <a:pt x="1822180" y="199033"/>
                </a:cubicBezTo>
                <a:cubicBezTo>
                  <a:pt x="1802031" y="199033"/>
                  <a:pt x="1734861" y="205769"/>
                  <a:pt x="1694557" y="199033"/>
                </a:cubicBezTo>
                <a:cubicBezTo>
                  <a:pt x="1674407" y="205769"/>
                  <a:pt x="1659293" y="205769"/>
                  <a:pt x="1642501" y="203242"/>
                </a:cubicBezTo>
                <a:lnTo>
                  <a:pt x="1581290" y="192458"/>
                </a:lnTo>
                <a:lnTo>
                  <a:pt x="1587085" y="192297"/>
                </a:lnTo>
                <a:cubicBezTo>
                  <a:pt x="1587085" y="192297"/>
                  <a:pt x="1580368" y="192297"/>
                  <a:pt x="1580368" y="192297"/>
                </a:cubicBezTo>
                <a:lnTo>
                  <a:pt x="1581290" y="192458"/>
                </a:lnTo>
                <a:lnTo>
                  <a:pt x="1436794" y="196506"/>
                </a:lnTo>
                <a:cubicBezTo>
                  <a:pt x="1387254" y="197349"/>
                  <a:pt x="1338555" y="199033"/>
                  <a:pt x="1291538" y="205769"/>
                </a:cubicBezTo>
                <a:cubicBezTo>
                  <a:pt x="1291538" y="192297"/>
                  <a:pt x="1304971" y="192297"/>
                  <a:pt x="1298253" y="178823"/>
                </a:cubicBezTo>
                <a:cubicBezTo>
                  <a:pt x="1284819" y="165351"/>
                  <a:pt x="1264669" y="185559"/>
                  <a:pt x="1271385" y="199033"/>
                </a:cubicBezTo>
                <a:cubicBezTo>
                  <a:pt x="1244518" y="165351"/>
                  <a:pt x="1130328" y="219242"/>
                  <a:pt x="1069874" y="199033"/>
                </a:cubicBezTo>
                <a:cubicBezTo>
                  <a:pt x="1069874" y="199033"/>
                  <a:pt x="1069874" y="185559"/>
                  <a:pt x="1069874" y="185559"/>
                </a:cubicBezTo>
                <a:cubicBezTo>
                  <a:pt x="1069874" y="185559"/>
                  <a:pt x="1049724" y="199033"/>
                  <a:pt x="1056441" y="178823"/>
                </a:cubicBezTo>
                <a:cubicBezTo>
                  <a:pt x="1029573" y="205769"/>
                  <a:pt x="989271" y="192297"/>
                  <a:pt x="955685" y="199033"/>
                </a:cubicBezTo>
                <a:cubicBezTo>
                  <a:pt x="948970" y="199033"/>
                  <a:pt x="948970" y="185559"/>
                  <a:pt x="955685" y="178823"/>
                </a:cubicBezTo>
                <a:cubicBezTo>
                  <a:pt x="955685" y="178823"/>
                  <a:pt x="955685" y="178823"/>
                  <a:pt x="928818" y="178823"/>
                </a:cubicBezTo>
                <a:cubicBezTo>
                  <a:pt x="922102" y="178823"/>
                  <a:pt x="935536" y="185559"/>
                  <a:pt x="928818" y="199033"/>
                </a:cubicBezTo>
                <a:cubicBezTo>
                  <a:pt x="901950" y="192297"/>
                  <a:pt x="875082" y="165351"/>
                  <a:pt x="848214" y="178823"/>
                </a:cubicBezTo>
                <a:cubicBezTo>
                  <a:pt x="848214" y="172087"/>
                  <a:pt x="848214" y="165351"/>
                  <a:pt x="841496" y="158614"/>
                </a:cubicBezTo>
                <a:cubicBezTo>
                  <a:pt x="828062" y="172087"/>
                  <a:pt x="801194" y="158614"/>
                  <a:pt x="794478" y="158614"/>
                </a:cubicBezTo>
                <a:cubicBezTo>
                  <a:pt x="787760" y="145142"/>
                  <a:pt x="807912" y="151878"/>
                  <a:pt x="807912" y="138406"/>
                </a:cubicBezTo>
                <a:cubicBezTo>
                  <a:pt x="767611" y="138406"/>
                  <a:pt x="720591" y="97989"/>
                  <a:pt x="666855" y="124934"/>
                </a:cubicBezTo>
                <a:cubicBezTo>
                  <a:pt x="653421" y="97989"/>
                  <a:pt x="693723" y="118198"/>
                  <a:pt x="693723" y="97989"/>
                </a:cubicBezTo>
                <a:cubicBezTo>
                  <a:pt x="653421" y="84517"/>
                  <a:pt x="613117" y="131670"/>
                  <a:pt x="579534" y="104726"/>
                </a:cubicBezTo>
                <a:cubicBezTo>
                  <a:pt x="572816" y="104726"/>
                  <a:pt x="579534" y="118198"/>
                  <a:pt x="572816" y="118198"/>
                </a:cubicBezTo>
                <a:cubicBezTo>
                  <a:pt x="539232" y="97989"/>
                  <a:pt x="512362" y="97989"/>
                  <a:pt x="478778" y="111462"/>
                </a:cubicBezTo>
                <a:cubicBezTo>
                  <a:pt x="472060" y="37364"/>
                  <a:pt x="398173" y="97989"/>
                  <a:pt x="364589" y="57573"/>
                </a:cubicBezTo>
                <a:cubicBezTo>
                  <a:pt x="344437" y="71045"/>
                  <a:pt x="304135" y="64309"/>
                  <a:pt x="277267" y="44100"/>
                </a:cubicBezTo>
                <a:cubicBezTo>
                  <a:pt x="270549" y="50837"/>
                  <a:pt x="270549" y="57573"/>
                  <a:pt x="263834" y="64309"/>
                </a:cubicBezTo>
                <a:cubicBezTo>
                  <a:pt x="250400" y="64309"/>
                  <a:pt x="263834" y="57573"/>
                  <a:pt x="263834" y="50837"/>
                </a:cubicBezTo>
                <a:cubicBezTo>
                  <a:pt x="250400" y="44100"/>
                  <a:pt x="250400" y="57573"/>
                  <a:pt x="236966" y="57573"/>
                </a:cubicBezTo>
                <a:cubicBezTo>
                  <a:pt x="236966" y="64309"/>
                  <a:pt x="243682" y="64309"/>
                  <a:pt x="250400" y="64309"/>
                </a:cubicBezTo>
                <a:cubicBezTo>
                  <a:pt x="223532" y="77781"/>
                  <a:pt x="189946" y="64309"/>
                  <a:pt x="163078" y="64309"/>
                </a:cubicBezTo>
                <a:cubicBezTo>
                  <a:pt x="176512" y="50837"/>
                  <a:pt x="216814" y="50837"/>
                  <a:pt x="230248" y="64309"/>
                </a:cubicBezTo>
                <a:cubicBezTo>
                  <a:pt x="236966" y="64309"/>
                  <a:pt x="230248" y="50837"/>
                  <a:pt x="236966" y="50837"/>
                </a:cubicBezTo>
                <a:cubicBezTo>
                  <a:pt x="230248" y="37364"/>
                  <a:pt x="210098" y="23892"/>
                  <a:pt x="203380" y="44100"/>
                </a:cubicBezTo>
                <a:cubicBezTo>
                  <a:pt x="189946" y="37364"/>
                  <a:pt x="176512" y="23892"/>
                  <a:pt x="163078" y="17156"/>
                </a:cubicBezTo>
                <a:cubicBezTo>
                  <a:pt x="149644" y="17156"/>
                  <a:pt x="156360" y="44100"/>
                  <a:pt x="142926" y="44100"/>
                </a:cubicBezTo>
                <a:cubicBezTo>
                  <a:pt x="137050" y="-3053"/>
                  <a:pt x="90030" y="27155"/>
                  <a:pt x="69368" y="8368"/>
                </a:cubicBezTo>
                <a:close/>
                <a:moveTo>
                  <a:pt x="0" y="0"/>
                </a:moveTo>
                <a:lnTo>
                  <a:pt x="51867" y="0"/>
                </a:lnTo>
                <a:lnTo>
                  <a:pt x="39968" y="3473"/>
                </a:lnTo>
                <a:cubicBezTo>
                  <a:pt x="31886" y="4526"/>
                  <a:pt x="23280" y="4526"/>
                  <a:pt x="14464" y="3684"/>
                </a:cubicBezTo>
                <a:close/>
              </a:path>
            </a:pathLst>
          </a:custGeom>
          <a:solidFill>
            <a:srgbClr val="21B4D1">
              <a:alpha val="5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013">
              <a:solidFill>
                <a:schemeClr val="lt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6744" y="977692"/>
            <a:ext cx="5650511" cy="23941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2691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4E9F7"/>
        </a:solidFill>
        <a:ln w="4763">
          <a:solidFill>
            <a:srgbClr val="BACFDD"/>
          </a:solidFill>
          <a:prstDash val="solid"/>
        </a:ln>
      </a:spPr>
      <a:bodyPr/>
      <a:lstStyle>
        <a:defPPr algn="l"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622</TotalTime>
  <Words>1467</Words>
  <Application>Microsoft Office PowerPoint</Application>
  <PresentationFormat>Presentación en pantalla (16:9)</PresentationFormat>
  <Paragraphs>191</Paragraphs>
  <Slides>16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5" baseType="lpstr">
      <vt:lpstr>Arial Narrow</vt:lpstr>
      <vt:lpstr>Calibri</vt:lpstr>
      <vt:lpstr>Symbol</vt:lpstr>
      <vt:lpstr>Arial</vt:lpstr>
      <vt:lpstr>Barlow Bold</vt:lpstr>
      <vt:lpstr>Montserrat</vt:lpstr>
      <vt:lpstr>Arial Black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GARI PÉREZ, AITANA</dc:creator>
  <cp:lastModifiedBy>GONZALEZ GARCIA, MARIA NIEVES</cp:lastModifiedBy>
  <cp:revision>13</cp:revision>
  <dcterms:created xsi:type="dcterms:W3CDTF">2026-05-21T14:17:02Z</dcterms:created>
  <dcterms:modified xsi:type="dcterms:W3CDTF">2026-06-11T20:04:54Z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44c8185-de20-4873-85b2-cd5cc4fd1ac8_Enabled">
    <vt:lpwstr>true</vt:lpwstr>
  </property>
  <property fmtid="{D5CDD505-2E9C-101B-9397-08002B2CF9AE}" pid="3" name="MSIP_Label_744c8185-de20-4873-85b2-cd5cc4fd1ac8_SetDate">
    <vt:lpwstr>2026-05-21T14:19:12Z</vt:lpwstr>
  </property>
  <property fmtid="{D5CDD505-2E9C-101B-9397-08002B2CF9AE}" pid="4" name="MSIP_Label_744c8185-de20-4873-85b2-cd5cc4fd1ac8_Method">
    <vt:lpwstr>Standard</vt:lpwstr>
  </property>
  <property fmtid="{D5CDD505-2E9C-101B-9397-08002B2CF9AE}" pid="5" name="MSIP_Label_744c8185-de20-4873-85b2-cd5cc4fd1ac8_Name">
    <vt:lpwstr>defa4170-0d19-0005-0004-bc88714345d2</vt:lpwstr>
  </property>
  <property fmtid="{D5CDD505-2E9C-101B-9397-08002B2CF9AE}" pid="6" name="MSIP_Label_744c8185-de20-4873-85b2-cd5cc4fd1ac8_SiteId">
    <vt:lpwstr>07a6bf34-5e9b-4700-956d-f3f6d2a3be5a</vt:lpwstr>
  </property>
  <property fmtid="{D5CDD505-2E9C-101B-9397-08002B2CF9AE}" pid="7" name="MSIP_Label_744c8185-de20-4873-85b2-cd5cc4fd1ac8_ActionId">
    <vt:lpwstr>8867e7d0-5752-4e81-9c23-6a8e98b397de</vt:lpwstr>
  </property>
  <property fmtid="{D5CDD505-2E9C-101B-9397-08002B2CF9AE}" pid="8" name="MSIP_Label_744c8185-de20-4873-85b2-cd5cc4fd1ac8_ContentBits">
    <vt:lpwstr>0</vt:lpwstr>
  </property>
  <property fmtid="{D5CDD505-2E9C-101B-9397-08002B2CF9AE}" pid="9" name="MSIP_Label_744c8185-de20-4873-85b2-cd5cc4fd1ac8_Tag">
    <vt:lpwstr>10, 3, 0, 1</vt:lpwstr>
  </property>
</Properties>
</file>